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1" r:id="rId7"/>
    <p:sldId id="297" r:id="rId8"/>
    <p:sldId id="299" r:id="rId9"/>
    <p:sldId id="296" r:id="rId10"/>
    <p:sldId id="262" r:id="rId11"/>
    <p:sldId id="263" r:id="rId12"/>
    <p:sldId id="264" r:id="rId13"/>
    <p:sldId id="265" r:id="rId14"/>
    <p:sldId id="266" r:id="rId15"/>
    <p:sldId id="267" r:id="rId16"/>
    <p:sldId id="300" r:id="rId17"/>
    <p:sldId id="268" r:id="rId18"/>
    <p:sldId id="269" r:id="rId19"/>
    <p:sldId id="270" r:id="rId20"/>
    <p:sldId id="271" r:id="rId21"/>
    <p:sldId id="272" r:id="rId22"/>
    <p:sldId id="301" r:id="rId23"/>
    <p:sldId id="302" r:id="rId24"/>
    <p:sldId id="303" r:id="rId25"/>
    <p:sldId id="273" r:id="rId26"/>
    <p:sldId id="274" r:id="rId27"/>
    <p:sldId id="275" r:id="rId28"/>
    <p:sldId id="276" r:id="rId29"/>
    <p:sldId id="304" r:id="rId30"/>
    <p:sldId id="277" r:id="rId31"/>
    <p:sldId id="278" r:id="rId32"/>
    <p:sldId id="279" r:id="rId33"/>
    <p:sldId id="280" r:id="rId34"/>
    <p:sldId id="305" r:id="rId35"/>
    <p:sldId id="281" r:id="rId36"/>
    <p:sldId id="306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5" r:id="rId49"/>
    <p:sldId id="293" r:id="rId50"/>
  </p:sldIdLst>
  <p:sldSz cx="18288000" cy="10287000"/>
  <p:notesSz cx="6858000" cy="9144000"/>
  <p:embeddedFontLst>
    <p:embeddedFont>
      <p:font typeface="Anton" pitchFamily="2" charset="0"/>
      <p:regular r:id="rId52"/>
    </p:embeddedFont>
    <p:embeddedFont>
      <p:font typeface="Arimo" panose="020B060402020202020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Give You Glory" panose="020B0604020202020204" charset="0"/>
      <p:regular r:id="rId65"/>
    </p:embeddedFont>
    <p:embeddedFont>
      <p:font typeface="Inter 1" panose="020B0604020202020204" charset="0"/>
      <p:regular r:id="rId66"/>
    </p:embeddedFont>
    <p:embeddedFont>
      <p:font typeface="Inter 1 Bold" panose="020B0604020202020204" charset="0"/>
      <p:regular r:id="rId67"/>
    </p:embeddedFont>
    <p:embeddedFont>
      <p:font typeface="Inter 1 Medium" panose="020B0604020202020204" charset="0"/>
      <p:regular r:id="rId68"/>
    </p:embeddedFont>
    <p:embeddedFont>
      <p:font typeface="Inter 2" panose="020B0604020202020204" charset="0"/>
      <p:regular r:id="rId69"/>
    </p:embeddedFont>
    <p:embeddedFont>
      <p:font typeface="Inter 2 Bold" panose="020B0604020202020204" charset="0"/>
      <p:regular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  <p:embeddedFont>
      <p:font typeface="Open Sans Bold" panose="020B0806030504020204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CC66"/>
    <a:srgbClr val="675DA1"/>
    <a:srgbClr val="B549A0"/>
    <a:srgbClr val="CE7932"/>
    <a:srgbClr val="4943BB"/>
    <a:srgbClr val="8B4BB3"/>
    <a:srgbClr val="DB23DB"/>
    <a:srgbClr val="D2502C"/>
    <a:srgbClr val="D99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16/12/2025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E3C9-DA59-4C12-8C4B-F7716BF71E37}" type="datetime1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12/16/2025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12/16/2025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12/16/2025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Benchmark_instances_set_for_Sustainability_2019.zip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65752" y="6362724"/>
            <a:ext cx="6044497" cy="5473017"/>
          </a:xfrm>
          <a:custGeom>
            <a:avLst/>
            <a:gdLst/>
            <a:ahLst/>
            <a:cxnLst/>
            <a:rect l="l" t="t" r="r" b="b"/>
            <a:pathLst>
              <a:path w="6044497" h="5473017">
                <a:moveTo>
                  <a:pt x="6044496" y="0"/>
                </a:moveTo>
                <a:lnTo>
                  <a:pt x="0" y="0"/>
                </a:lnTo>
                <a:lnTo>
                  <a:pt x="0" y="5473017"/>
                </a:lnTo>
                <a:lnTo>
                  <a:pt x="6044496" y="5473017"/>
                </a:lnTo>
                <a:lnTo>
                  <a:pt x="6044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7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37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Supervisors: </a:t>
            </a: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Hassine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Mme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Allaoui Hamid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4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C09D70-F628-7744-576C-3FDA8692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90365-3484-D5C1-601C-14D7E2DE7F6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BF901A5-9FFA-AADE-AD9F-CF0C7E706CE8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4954EC5-128A-4053-C9FC-9CE8BB069AE7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8F7D44C-9791-05F6-9D1D-6A9B226391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59CE95C-BF28-5854-F540-C92217B7D58B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3EBDE1C2-3E56-CB35-341E-61105E46BB7B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1D015-C270-2C32-FE4E-3057D6876C10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9DFEA6B-03F1-D0F2-0B0C-539619821DEC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3B94842-4253-4D49-CCAB-D3C6D7E08420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616B9F-E55B-B90B-4807-FAAFC25485B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6DB52-BEA4-2BFC-75DA-84E367000C55}"/>
              </a:ext>
            </a:extLst>
          </p:cNvPr>
          <p:cNvSpPr txBox="1"/>
          <p:nvPr/>
        </p:nvSpPr>
        <p:spPr>
          <a:xfrm>
            <a:off x="12420600" y="23325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8C9609B-4113-A589-80A8-6E4AB1CFBAD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EA0E950-3303-167F-8166-D42116CC1E34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4AA1793E-8766-2D59-3E08-130D0D591FCA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421469" y="4349408"/>
            <a:ext cx="9445063" cy="81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7"/>
              </a:lnSpc>
            </a:pPr>
            <a:r>
              <a:rPr lang="en-GB" sz="6187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Mathematical formulation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7B4C4-4982-B64F-7A0F-13581823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325C-CB05-78A2-9D8F-AD4ACC8B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F11BCFF5-7136-95A3-4756-D69679B20F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431E7-FA6C-9852-0EC6-D4B468F27FD5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94FFCE9-386D-2B5E-2A49-87E804A0E9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B63258-9CEA-F325-4B27-695E33D37E3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724CA-4E3A-4B7B-8684-FFA381447A3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6B196-E8EA-7F0A-DDA7-414D6FF1394F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blipFill>
                <a:blip r:embed="rId20"/>
                <a:stretch>
                  <a:fillRect l="-1708" t="-2174" r="-3861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[1]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5BE386-56B3-4DD1-9144-D0334D1C2A5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8B392BC0-8805-49AA-94AB-1DFF0224107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3F426703-DFC5-45CE-9AD0-669E1090E56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12FC48A-2E1A-48F1-A4CD-1E1E7FF196F9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9FAFF78-D2CB-4DD4-8132-4407FD8CB842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EEFD84B-6405-4921-B5C0-F1FEEE4AA1B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DF39191C-ADD5-4D5D-BA70-E93DF3FD32A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5E7F620-22FE-4BED-90B7-74CDB5DB0215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F432C88-E23F-477A-BA40-A16847E4526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31DD1B5-05D5-4F90-9759-1502A095EDA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3E715B1-F074-4701-8841-7F697CC3B11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BD8682A-4056-4E6D-AD2F-CD8D6C98BC9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540DECA-B639-478E-9746-6D025264006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9F621BB-0732-4945-8206-9268BC0BD8F3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AE2404-1861-4EE8-9034-2E1D11815AFC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F3EB4B7-554A-4FDB-B2A1-4B9C0391074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3D749E5-48FC-42E8-9682-BB5CEC85EE0A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AD2812-2631-4621-B422-DCEC46E0EBC2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Simplicity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3525D950-83D0-4FFD-94E3-7D407824F7D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FE5A43D2-317A-4BB6-BAE0-993E39375E3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0ACEF1B-665B-4AE7-8E90-83969670D39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11FB88F-E067-4819-BA6B-75822CEC8D1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6" name="TextBox 23">
            <a:extLst>
              <a:ext uri="{FF2B5EF4-FFF2-40B4-BE49-F238E27FC236}">
                <a16:creationId xmlns:a16="http://schemas.microsoft.com/office/drawing/2014/main" id="{7565CDBA-55EE-418B-9010-A493E0786AA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76B4CDFB-759A-4756-A24D-5EA54FB0340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FE727B5-5A6A-477B-A305-D4B674E8863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E3897804-843A-4A08-993D-AAA8AC9F3E02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4E17C30-00F4-49BF-8374-ED5F93B4D19F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r>
                <a:rPr lang="en-GB" sz="2715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Implementation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Genetic operations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4DAD1-6B2D-CD57-341E-A722F0E1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919E3-17AD-FCCE-8379-952AB65B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244346"/>
            <a:ext cx="4232004" cy="1797580"/>
            <a:chOff x="0" y="0"/>
            <a:chExt cx="5642673" cy="239677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Motivation and context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989638"/>
            <a:ext cx="4232004" cy="1261840"/>
            <a:chOff x="0" y="0"/>
            <a:chExt cx="5642673" cy="1682453"/>
          </a:xfrm>
        </p:grpSpPr>
        <p:sp>
          <p:nvSpPr>
            <p:cNvPr id="8" name="TextBox 8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operators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8690" y="3249109"/>
            <a:ext cx="4232004" cy="1255325"/>
            <a:chOff x="0" y="6350"/>
            <a:chExt cx="5642673" cy="16737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18823"/>
              <a:ext cx="5642673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Algorithm (GA)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08690" y="5794669"/>
            <a:ext cx="4232004" cy="1261840"/>
            <a:chOff x="0" y="0"/>
            <a:chExt cx="5642673" cy="168245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24251" y="5497342"/>
            <a:ext cx="4232004" cy="1797580"/>
            <a:chOff x="0" y="0"/>
            <a:chExt cx="5642673" cy="239677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Conclusions and discussion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26102" y="452992"/>
            <a:ext cx="34603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90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PLAN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11670218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191000" y="3126557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E17E34-1CCA-4B5F-B889-CA8F6A5DCD23}"/>
              </a:ext>
            </a:extLst>
          </p:cNvPr>
          <p:cNvSpPr txBox="1"/>
          <p:nvPr/>
        </p:nvSpPr>
        <p:spPr>
          <a:xfrm>
            <a:off x="228600" y="4359966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Mixed initialization :</a:t>
            </a:r>
          </a:p>
          <a:p>
            <a:endParaRPr lang="en-GB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1997787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1970519" y="4087210"/>
            <a:ext cx="5458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7765262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839501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fil the trucks to max,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508904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566969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5AAEF2-3593-42FD-ADCE-DD6F323F4ED3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C21C2616-23D8-4FD4-885B-1B11DC679DF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898FD4E5-A459-446D-A3D5-39CFB424F7F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423AE913-5C7E-48B2-8176-42D3D48602C3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F2D8D-0A1C-432A-A950-5443D305B9A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C321CEB-4DAB-4C8C-8D90-4C24467C52C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0C8FDF26-E046-4711-ACAC-4869ED99DA8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572BE5F-52C3-439C-814D-95859E14C40D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943964" y="3251864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3802787"/>
            <a:ext cx="2769027" cy="56723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6432785" y="3483995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67EADD2A-46F5-44C6-8D6A-4114D6177846}"/>
              </a:ext>
            </a:extLst>
          </p:cNvPr>
          <p:cNvCxnSpPr>
            <a:stCxn id="4" idx="3"/>
            <a:endCxn id="38" idx="0"/>
          </p:cNvCxnSpPr>
          <p:nvPr/>
        </p:nvCxnSpPr>
        <p:spPr>
          <a:xfrm>
            <a:off x="10239583" y="3802787"/>
            <a:ext cx="3032429" cy="513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2EC4C15-A83F-4E3D-992E-B38851CF791F}"/>
              </a:ext>
            </a:extLst>
          </p:cNvPr>
          <p:cNvSpPr txBox="1"/>
          <p:nvPr/>
        </p:nvSpPr>
        <p:spPr>
          <a:xfrm>
            <a:off x="11438713" y="3455878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F238AB24-2786-4C68-BFBB-1D177930102A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ABBEE31D-8A5B-4C20-A305-94A92ACE075A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1143E09-1094-4ED4-94A1-C39D6A542ABB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77788" y="7604159"/>
            <a:ext cx="6022652" cy="147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46771" y="8835821"/>
            <a:ext cx="5774478" cy="146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057675" y="8366077"/>
            <a:ext cx="3820113" cy="1227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5" name="AutoShape 5"/>
          <p:cNvSpPr/>
          <p:nvPr/>
        </p:nvSpPr>
        <p:spPr>
          <a:xfrm flipV="1">
            <a:off x="8058899" y="9593499"/>
            <a:ext cx="3887873" cy="776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 rot="-7906528">
            <a:off x="454933" y="6996742"/>
            <a:ext cx="1534722" cy="1577752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482944" y="2607946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3106400" y="2628900"/>
            <a:ext cx="3445352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GENETIC OPERATIONS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414" y="4728210"/>
            <a:ext cx="962615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{Point de </a:t>
            </a:r>
            <a:r>
              <a:rPr lang="en-GB" sz="2399" b="1" noProof="0" dirty="0" err="1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croisement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399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68217"/>
            <a:ext cx="946157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{Point de </a:t>
            </a:r>
            <a:r>
              <a:rPr lang="en-GB" sz="2399" b="1" noProof="0" dirty="0" err="1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croisement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60356" y="5326890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Enfant 2 : [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4094" y="4595752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Enfant 1 : [ 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6513" y="2550796"/>
            <a:ext cx="199948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GB" sz="3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Crossover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2574" y="8270143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59150" y="7594634"/>
            <a:ext cx="199948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GB" sz="3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2294" y="3188970"/>
            <a:ext cx="6958136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Flip a coin 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if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random.random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()&lt;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crossover_rate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=0.9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Uniforme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crossover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539" y="5940682"/>
            <a:ext cx="8601520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Else:</a:t>
            </a:r>
          </a:p>
          <a:p>
            <a:pPr algn="l">
              <a:lnSpc>
                <a:spcPts val="3359"/>
              </a:lnSpc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Enfant 1 =parent 1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Enfant 2 =parent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5768" y="8943374"/>
            <a:ext cx="607268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Flip a coin 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if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random.random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()&lt;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mutation_rate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=0.03: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6636B43-65D4-621C-9729-46FE7B87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EFBB1D8-F7FA-3343-B360-3936FEC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0AF80B-BDB2-4A2E-65B9-A93655AA8D90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CE1BF-4895-530A-7609-68AB1422680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21CB9-AC4D-E9C8-F3BE-7EF465874E5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C01AA-91DD-2013-3FE6-1C7D6B2D35E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30F27BB-9030-7F42-A6BE-812FE11C0DD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EE79FAB-331A-4B3D-6CF6-730A2D72FA8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3088F9D-DAEC-79F1-0D29-410AB8A7576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6886E86F-B78D-ED7F-6E04-86BA662D4E4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BCCE09D6-89A4-0F72-B104-F1600F67205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739" y="2453277"/>
            <a:ext cx="4564000" cy="2821382"/>
          </a:xfrm>
          <a:custGeom>
            <a:avLst/>
            <a:gdLst/>
            <a:ahLst/>
            <a:cxnLst/>
            <a:rect l="l" t="t" r="r" b="b"/>
            <a:pathLst>
              <a:path w="4564000" h="2821382">
                <a:moveTo>
                  <a:pt x="0" y="0"/>
                </a:moveTo>
                <a:lnTo>
                  <a:pt x="4564000" y="0"/>
                </a:lnTo>
                <a:lnTo>
                  <a:pt x="4564000" y="2821382"/>
                </a:lnTo>
                <a:lnTo>
                  <a:pt x="0" y="282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Freeform 3"/>
          <p:cNvSpPr/>
          <p:nvPr/>
        </p:nvSpPr>
        <p:spPr>
          <a:xfrm>
            <a:off x="6842354" y="3106304"/>
            <a:ext cx="5860460" cy="3622830"/>
          </a:xfrm>
          <a:custGeom>
            <a:avLst/>
            <a:gdLst/>
            <a:ahLst/>
            <a:cxnLst/>
            <a:rect l="l" t="t" r="r" b="b"/>
            <a:pathLst>
              <a:path w="5860460" h="3622830">
                <a:moveTo>
                  <a:pt x="0" y="0"/>
                </a:moveTo>
                <a:lnTo>
                  <a:pt x="5860460" y="0"/>
                </a:lnTo>
                <a:lnTo>
                  <a:pt x="5860460" y="3622830"/>
                </a:lnTo>
                <a:lnTo>
                  <a:pt x="0" y="362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4329693" y="3055072"/>
            <a:ext cx="3068046" cy="1896610"/>
          </a:xfrm>
          <a:custGeom>
            <a:avLst/>
            <a:gdLst/>
            <a:ahLst/>
            <a:cxnLst/>
            <a:rect l="l" t="t" r="r" b="b"/>
            <a:pathLst>
              <a:path w="3068046" h="1896610">
                <a:moveTo>
                  <a:pt x="0" y="0"/>
                </a:moveTo>
                <a:lnTo>
                  <a:pt x="3068046" y="0"/>
                </a:lnTo>
                <a:lnTo>
                  <a:pt x="3068046" y="1896611"/>
                </a:lnTo>
                <a:lnTo>
                  <a:pt x="0" y="189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4041185" y="7557551"/>
            <a:ext cx="3637101" cy="2248390"/>
          </a:xfrm>
          <a:custGeom>
            <a:avLst/>
            <a:gdLst/>
            <a:ahLst/>
            <a:cxnLst/>
            <a:rect l="l" t="t" r="r" b="b"/>
            <a:pathLst>
              <a:path w="3637101" h="2248390">
                <a:moveTo>
                  <a:pt x="0" y="0"/>
                </a:moveTo>
                <a:lnTo>
                  <a:pt x="3637101" y="0"/>
                </a:lnTo>
                <a:lnTo>
                  <a:pt x="3637101" y="2248390"/>
                </a:lnTo>
                <a:lnTo>
                  <a:pt x="0" y="2248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4394932" y="3497972"/>
            <a:ext cx="2929607" cy="92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GB" sz="176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Utils.py</a:t>
            </a:r>
            <a:r>
              <a:rPr lang="en-GB" sz="176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</a:t>
            </a:r>
          </a:p>
          <a:p>
            <a:pPr algn="ctr">
              <a:lnSpc>
                <a:spcPts val="2477"/>
              </a:lnSpc>
            </a:pPr>
            <a:r>
              <a:rPr lang="en-GB" sz="176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verify_solution_feasibility</a:t>
            </a:r>
            <a:endParaRPr lang="en-GB" sz="1769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algn="ctr">
              <a:lnSpc>
                <a:spcPts val="2477"/>
              </a:lnSpc>
              <a:spcBef>
                <a:spcPct val="0"/>
              </a:spcBef>
            </a:pPr>
            <a:endParaRPr lang="en-GB" sz="1769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7" name="AutoShape 7"/>
          <p:cNvSpPr/>
          <p:nvPr/>
        </p:nvSpPr>
        <p:spPr>
          <a:xfrm flipH="1">
            <a:off x="15859736" y="4951683"/>
            <a:ext cx="3981" cy="26058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8" name="Group 8"/>
          <p:cNvGrpSpPr/>
          <p:nvPr/>
        </p:nvGrpSpPr>
        <p:grpSpPr>
          <a:xfrm rot="1560342">
            <a:off x="4642880" y="5012464"/>
            <a:ext cx="2359225" cy="1918926"/>
            <a:chOff x="0" y="0"/>
            <a:chExt cx="771352" cy="627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1352" cy="627396"/>
            </a:xfrm>
            <a:custGeom>
              <a:avLst/>
              <a:gdLst/>
              <a:ahLst/>
              <a:cxnLst/>
              <a:rect l="l" t="t" r="r" b="b"/>
              <a:pathLst>
                <a:path w="771352" h="627396">
                  <a:moveTo>
                    <a:pt x="771352" y="313698"/>
                  </a:moveTo>
                  <a:lnTo>
                    <a:pt x="364952" y="0"/>
                  </a:lnTo>
                  <a:lnTo>
                    <a:pt x="364952" y="203200"/>
                  </a:lnTo>
                  <a:lnTo>
                    <a:pt x="0" y="203200"/>
                  </a:lnTo>
                  <a:lnTo>
                    <a:pt x="0" y="424196"/>
                  </a:lnTo>
                  <a:lnTo>
                    <a:pt x="364952" y="424196"/>
                  </a:lnTo>
                  <a:lnTo>
                    <a:pt x="364952" y="627396"/>
                  </a:lnTo>
                  <a:lnTo>
                    <a:pt x="771352" y="313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669752" cy="268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GB" sz="2399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Population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96800" y="1943100"/>
            <a:ext cx="5216640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IMPLEMENTATIONS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613" y="2638977"/>
            <a:ext cx="4235366" cy="6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Generate_initial-population.py</a:t>
            </a:r>
          </a:p>
          <a:p>
            <a:pPr algn="ctr">
              <a:lnSpc>
                <a:spcPts val="2623"/>
              </a:lnSpc>
              <a:spcBef>
                <a:spcPct val="0"/>
              </a:spcBef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                                                       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55307" y="7572050"/>
            <a:ext cx="382297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main.py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49" y="3207331"/>
            <a:ext cx="547212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GB" sz="19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Generate_random_population</a:t>
            </a:r>
            <a:r>
              <a:rPr lang="en-GB" sz="19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49" y="3608976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Generate_controled_population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698" y="3982356"/>
            <a:ext cx="3924625" cy="93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GB" sz="17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17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Return         population(</a:t>
            </a:r>
            <a:r>
              <a:rPr lang="en-GB" sz="17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random_population+controlled_population</a:t>
            </a:r>
            <a:r>
              <a:rPr lang="en-GB" sz="17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6712" y="4041672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Calculate_fitnes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(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15524" y="4386477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Select_parents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40782" y="4803658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Select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elits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07939" y="5224663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Crossover(parents)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79518" y="5530314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children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36523" y="5875119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Replace parents with children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5454" y="8026181"/>
            <a:ext cx="352856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For instance in instances: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Run_ga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(instance)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verify_solution_feasibility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repair_chrom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save results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279518" y="3713751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for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in population 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16275" y="3207331"/>
            <a:ext cx="4235366" cy="6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Ran_ga.py</a:t>
            </a:r>
          </a:p>
          <a:p>
            <a:pPr algn="l">
              <a:lnSpc>
                <a:spcPts val="2623"/>
              </a:lnSpc>
              <a:spcBef>
                <a:spcPct val="0"/>
              </a:spcBef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     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56712" y="6181824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Return 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best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=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best_fitness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grpSp>
        <p:nvGrpSpPr>
          <p:cNvPr id="28" name="Group 28"/>
          <p:cNvGrpSpPr/>
          <p:nvPr/>
        </p:nvGrpSpPr>
        <p:grpSpPr>
          <a:xfrm rot="1560342">
            <a:off x="11794931" y="6473513"/>
            <a:ext cx="2359225" cy="2347551"/>
            <a:chOff x="0" y="0"/>
            <a:chExt cx="771352" cy="7675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1352" cy="767535"/>
            </a:xfrm>
            <a:custGeom>
              <a:avLst/>
              <a:gdLst/>
              <a:ahLst/>
              <a:cxnLst/>
              <a:rect l="l" t="t" r="r" b="b"/>
              <a:pathLst>
                <a:path w="771352" h="767535">
                  <a:moveTo>
                    <a:pt x="771352" y="383768"/>
                  </a:moveTo>
                  <a:lnTo>
                    <a:pt x="364952" y="0"/>
                  </a:lnTo>
                  <a:lnTo>
                    <a:pt x="364952" y="203200"/>
                  </a:lnTo>
                  <a:lnTo>
                    <a:pt x="0" y="203200"/>
                  </a:lnTo>
                  <a:lnTo>
                    <a:pt x="0" y="564335"/>
                  </a:lnTo>
                  <a:lnTo>
                    <a:pt x="364952" y="564335"/>
                  </a:lnTo>
                  <a:lnTo>
                    <a:pt x="364952" y="767535"/>
                  </a:lnTo>
                  <a:lnTo>
                    <a:pt x="771352" y="383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5575"/>
              <a:ext cx="669752" cy="408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GB" sz="2399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New </a:t>
              </a:r>
              <a:r>
                <a:rPr lang="en-GB" sz="2399" b="1" noProof="0" dirty="0" err="1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genration</a:t>
              </a:r>
              <a:endPara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endParaRPr>
            </a:p>
          </p:txBody>
        </p:sp>
      </p:grp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D67EB5A-0609-3D47-28CC-852C797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A384069-0AF9-0FD0-AE60-966C4328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7AB19-3182-4A45-B2FD-32896C060903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D47508-EFCF-45AF-A37E-1E637B5CF78B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E9B576C5-5357-4C77-887F-9DA341926E0A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5AC28ADB-D09C-4E20-A8F7-9A11DD05079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3A708567-C065-4571-9DD1-1885A00D4FBA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28136C9E-1B77-4004-B7AD-E5C475723174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AB68FE82-B9C5-47C5-9A1A-64E06A07B01D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FAC05848-28B0-4B1C-90D3-1FBEB1C904A0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0A05431C-F325-46A7-83AB-5F473E57329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0EB048B7-B3B8-400C-A787-6A9934962D48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29F25434-D675-4008-B59E-248FBF25D47E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70113EFB-5689-4DAD-8527-C6CD961F3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36088"/>
              </p:ext>
            </p:extLst>
          </p:nvPr>
        </p:nvGraphicFramePr>
        <p:xfrm>
          <a:off x="588058" y="3020430"/>
          <a:ext cx="121920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4742">
                  <a:extLst>
                    <a:ext uri="{9D8B030D-6E8A-4147-A177-3AD203B41FA5}">
                      <a16:colId xmlns:a16="http://schemas.microsoft.com/office/drawing/2014/main" val="224036422"/>
                    </a:ext>
                  </a:extLst>
                </a:gridCol>
                <a:gridCol w="5617258">
                  <a:extLst>
                    <a:ext uri="{9D8B030D-6E8A-4147-A177-3AD203B41FA5}">
                      <a16:colId xmlns:a16="http://schemas.microsoft.com/office/drawing/2014/main" val="69085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Chromosome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Violation of the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1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Multiple destination </a:t>
                      </a:r>
                      <a:r>
                        <a:rPr lang="en-GB" sz="1800" dirty="0"/>
                        <a:t>in truck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Container </a:t>
                      </a:r>
                      <a:r>
                        <a:rPr lang="en-GB" sz="1800" b="1" dirty="0"/>
                        <a:t>duplicated</a:t>
                      </a:r>
                      <a:r>
                        <a:rPr lang="en-GB" sz="1800" dirty="0"/>
                        <a:t>: 1,2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Truck 1 :[3,2,1]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dirty="0"/>
                        <a:t> destination : 1, container 2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destination :2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b="1" dirty="0">
                          <a:sym typeface="Wingdings" panose="05000000000000000000" pitchFamily="2" charset="2"/>
                        </a:rPr>
                        <a:t>destination mismatch</a:t>
                      </a:r>
                      <a:endParaRPr lang="en-GB" sz="18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5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Empty trucks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Truck 1 capacity exceeded</a:t>
                      </a:r>
                      <a:r>
                        <a:rPr lang="en-GB" sz="1800" dirty="0"/>
                        <a:t>, length(4,2,3,1,5) = 15&gt; truck’s capacity(13)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864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2115800" y="2981778"/>
            <a:ext cx="525236" cy="415290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7515240" y="6676555"/>
            <a:ext cx="833169" cy="524313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3242107" y="1971510"/>
            <a:ext cx="10108329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79" lvl="1"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62" y="6700665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considered “good solution” for the 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191" y="6662171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91" y="7837029"/>
            <a:ext cx="2152675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4491" y="7836068"/>
            <a:ext cx="10088993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99CAB-30D7-40BC-AE28-B971A05FEA02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C5EFD3C-0667-4D4B-9B30-A22A79B823C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9EE625E-7553-4440-A336-26F2059F2426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9FF44EEE-221B-417E-85E4-2285BC87EBD8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243C9B-DEB2-4331-87D0-164E6009F38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7C0390E1-D8BE-4D05-9C84-5150477B94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4A6D91A-82A2-4F80-811B-477502C8F7D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8A2BF84D-E5D6-42A2-AE20-41740B407B41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D227CB0-1755-4FAC-943F-531DF493ED6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26CC173-41BF-4C29-9228-8BFD7B81641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5E635868-1FD8-424C-B0AB-5CAA999B963E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F27AE07B-E9F2-48E9-98AA-AEF8314F6DF7}"/>
              </a:ext>
            </a:extLst>
          </p:cNvPr>
          <p:cNvSpPr txBox="1"/>
          <p:nvPr/>
        </p:nvSpPr>
        <p:spPr>
          <a:xfrm>
            <a:off x="488498" y="2399964"/>
            <a:ext cx="3823604" cy="38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GB" b="1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Example</a:t>
            </a:r>
            <a:endParaRPr lang="en-GB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CAC58A-135B-4BDC-AC2D-996FCB6B91AE}"/>
              </a:ext>
            </a:extLst>
          </p:cNvPr>
          <p:cNvSpPr txBox="1"/>
          <p:nvPr/>
        </p:nvSpPr>
        <p:spPr>
          <a:xfrm>
            <a:off x="621393" y="3719592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,1],0,3,0,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03AC6-4CFE-4814-8BC2-982712312684}"/>
              </a:ext>
            </a:extLst>
          </p:cNvPr>
          <p:cNvSpPr txBox="1"/>
          <p:nvPr/>
        </p:nvSpPr>
        <p:spPr>
          <a:xfrm>
            <a:off x="602056" y="5749163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4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,2,3,1,5],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0,14,0, [],0, 4 ,0,[],0, 1 ,0 ,[],0,13,[],0,10,0 ]</a:t>
            </a:r>
            <a:endParaRPr lang="en-GB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E5723239-1F51-4D3D-BB14-C8089DC6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1596"/>
              </p:ext>
            </p:extLst>
          </p:nvPr>
        </p:nvGraphicFramePr>
        <p:xfrm>
          <a:off x="13712318" y="5026495"/>
          <a:ext cx="38408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79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4255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Container id 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	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9138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85ABBB2F-C85F-4FAD-ABA0-47E92123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00516"/>
              </p:ext>
            </p:extLst>
          </p:nvPr>
        </p:nvGraphicFramePr>
        <p:xfrm>
          <a:off x="13712318" y="2196623"/>
          <a:ext cx="38408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415805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398236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3428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Truck id 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33415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5EFD79D5-5E58-4B58-9F3D-C7299524A814}"/>
              </a:ext>
            </a:extLst>
          </p:cNvPr>
          <p:cNvSpPr txBox="1"/>
          <p:nvPr/>
        </p:nvSpPr>
        <p:spPr>
          <a:xfrm>
            <a:off x="742959" y="5187457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[],0,14,0, [],0, 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 ,0,[],0, 1 ,0 ,[],0,11,[],0,10,0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1897" y="1781220"/>
            <a:ext cx="682226" cy="642131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93010" y="1909789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wrong chromosomes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b="1" dirty="0">
                <a:solidFill>
                  <a:srgbClr val="000000"/>
                </a:solidFill>
                <a:latin typeface="Inter 1 Bold"/>
                <a:ea typeface="Inter 1 Bold"/>
                <a:sym typeface="Inter 1"/>
              </a:rPr>
              <a:t>function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CC0AB-515B-489D-894C-2888D056387F}"/>
              </a:ext>
            </a:extLst>
          </p:cNvPr>
          <p:cNvSpPr txBox="1"/>
          <p:nvPr/>
        </p:nvSpPr>
        <p:spPr>
          <a:xfrm>
            <a:off x="5020129" y="2652936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4536936" y="3277685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2544447" y="5385689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destinations: (2,1)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817057" y="5751367"/>
            <a:ext cx="1777416" cy="938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  : 1,2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2496261" y="6544356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containers with dominant destination,  remove others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E54B45-8E27-4F6F-8508-1E039FD18095}"/>
              </a:ext>
            </a:extLst>
          </p:cNvPr>
          <p:cNvSpPr txBox="1"/>
          <p:nvPr/>
        </p:nvSpPr>
        <p:spPr>
          <a:xfrm>
            <a:off x="2997327" y="4988291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4D428C-2FF4-4931-B486-50C909607668}"/>
              </a:ext>
            </a:extLst>
          </p:cNvPr>
          <p:cNvSpPr txBox="1"/>
          <p:nvPr/>
        </p:nvSpPr>
        <p:spPr>
          <a:xfrm>
            <a:off x="2997327" y="7692548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F6BB647D-C502-4472-ADDB-1841BB062ABE}"/>
              </a:ext>
            </a:extLst>
          </p:cNvPr>
          <p:cNvSpPr/>
          <p:nvPr/>
        </p:nvSpPr>
        <p:spPr>
          <a:xfrm>
            <a:off x="3308700" y="7692548"/>
            <a:ext cx="228528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2567223" y="832799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: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6662125" y="7053753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 (1,2)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F59BE1-4C20-49F4-A12F-CF82FF3D3DB1}"/>
              </a:ext>
            </a:extLst>
          </p:cNvPr>
          <p:cNvSpPr txBox="1"/>
          <p:nvPr/>
        </p:nvSpPr>
        <p:spPr>
          <a:xfrm>
            <a:off x="6619012" y="8279368"/>
            <a:ext cx="1128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[1,2],</a:t>
            </a:r>
            <a:endParaRPr lang="en-GB" dirty="0"/>
          </a:p>
        </p:txBody>
      </p:sp>
      <p:sp>
        <p:nvSpPr>
          <p:cNvPr id="44" name="Signe de multiplication 43">
            <a:extLst>
              <a:ext uri="{FF2B5EF4-FFF2-40B4-BE49-F238E27FC236}">
                <a16:creationId xmlns:a16="http://schemas.microsoft.com/office/drawing/2014/main" id="{AD16F3AF-427B-4FBA-8038-8787E4677817}"/>
              </a:ext>
            </a:extLst>
          </p:cNvPr>
          <p:cNvSpPr/>
          <p:nvPr/>
        </p:nvSpPr>
        <p:spPr>
          <a:xfrm>
            <a:off x="6937901" y="8271351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9C84D8C8-D725-414F-8B6C-32C982AD8149}"/>
              </a:ext>
            </a:extLst>
          </p:cNvPr>
          <p:cNvSpPr/>
          <p:nvPr/>
        </p:nvSpPr>
        <p:spPr>
          <a:xfrm>
            <a:off x="6725099" y="8248327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F873FE9-3210-4FEC-A91B-E74DFA67D39B}"/>
              </a:ext>
            </a:extLst>
          </p:cNvPr>
          <p:cNvSpPr txBox="1"/>
          <p:nvPr/>
        </p:nvSpPr>
        <p:spPr>
          <a:xfrm>
            <a:off x="7009355" y="5075052"/>
            <a:ext cx="86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</a:t>
            </a:r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DDEC1E0-84E7-4B0B-BC5D-922D19B042C4}"/>
              </a:ext>
            </a:extLst>
          </p:cNvPr>
          <p:cNvSpPr txBox="1"/>
          <p:nvPr/>
        </p:nvSpPr>
        <p:spPr>
          <a:xfrm>
            <a:off x="7808537" y="5067300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D514D9-9FE6-499C-8085-AE3C643DC664}"/>
              </a:ext>
            </a:extLst>
          </p:cNvPr>
          <p:cNvSpPr txBox="1"/>
          <p:nvPr/>
        </p:nvSpPr>
        <p:spPr>
          <a:xfrm>
            <a:off x="7768926" y="8242516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CE72EBB8-5E3F-4D7F-99AD-3086B2D4B775}"/>
              </a:ext>
            </a:extLst>
          </p:cNvPr>
          <p:cNvSpPr/>
          <p:nvPr/>
        </p:nvSpPr>
        <p:spPr>
          <a:xfrm>
            <a:off x="8078405" y="8243639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068897" y="3368799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107111" y="5975054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01F87F-46CE-4A95-8032-40AC76F48CB0}"/>
              </a:ext>
            </a:extLst>
          </p:cNvPr>
          <p:cNvSpPr/>
          <p:nvPr/>
        </p:nvSpPr>
        <p:spPr>
          <a:xfrm>
            <a:off x="13227584" y="4517312"/>
            <a:ext cx="1777416" cy="938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=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050425" y="7837835"/>
            <a:ext cx="2131734" cy="10448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Truck 1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destination 1 </a:t>
            </a:r>
          </a:p>
          <a:p>
            <a:pPr algn="ctr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Truck 2  destination 2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8BD6F720-E7E8-43C1-8857-286B2878250E}"/>
              </a:ext>
            </a:extLst>
          </p:cNvPr>
          <p:cNvSpPr/>
          <p:nvPr/>
        </p:nvSpPr>
        <p:spPr>
          <a:xfrm>
            <a:off x="14731622" y="8055955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orme en L 56">
            <a:extLst>
              <a:ext uri="{FF2B5EF4-FFF2-40B4-BE49-F238E27FC236}">
                <a16:creationId xmlns:a16="http://schemas.microsoft.com/office/drawing/2014/main" id="{F9AF01FA-5059-45C7-A032-C93C7E376FD7}"/>
              </a:ext>
            </a:extLst>
          </p:cNvPr>
          <p:cNvSpPr/>
          <p:nvPr/>
        </p:nvSpPr>
        <p:spPr>
          <a:xfrm rot="19001945">
            <a:off x="14748948" y="8643551"/>
            <a:ext cx="221189" cy="138325"/>
          </a:xfrm>
          <a:prstGeom prst="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3456599" y="4046334"/>
            <a:ext cx="1994737" cy="9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451336" y="4046334"/>
            <a:ext cx="2287017" cy="101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F8FD21CF-0C7A-45BA-BF66-93AFD67C6FAC}"/>
              </a:ext>
            </a:extLst>
          </p:cNvPr>
          <p:cNvCxnSpPr>
            <a:stCxn id="40" idx="2"/>
            <a:endCxn id="52" idx="0"/>
          </p:cNvCxnSpPr>
          <p:nvPr/>
        </p:nvCxnSpPr>
        <p:spPr>
          <a:xfrm rot="5400000" flipH="1" flipV="1">
            <a:off x="6007697" y="921106"/>
            <a:ext cx="5660901" cy="10556288"/>
          </a:xfrm>
          <a:prstGeom prst="bentConnector5">
            <a:avLst>
              <a:gd name="adj1" fmla="val -4038"/>
              <a:gd name="adj2" fmla="val 49741"/>
              <a:gd name="adj3" fmla="val 1040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4116292" y="4137448"/>
            <a:ext cx="0" cy="3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D88D8BA-25D8-4E4F-875B-8EF9031A1A3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4116292" y="5455379"/>
            <a:ext cx="0" cy="51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4116292" y="738650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32616C3E-C226-4E29-96D0-EF798F9DEB85}"/>
              </a:ext>
            </a:extLst>
          </p:cNvPr>
          <p:cNvSpPr txBox="1"/>
          <p:nvPr/>
        </p:nvSpPr>
        <p:spPr>
          <a:xfrm>
            <a:off x="10674111" y="8971100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chemeClr val="accent4">
                    <a:lumMod val="75000"/>
                  </a:schemeClr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[3,1],0,3,0, [4,2],0, 5 ,0,[],0, 1 ,0 ,[],0,10,0,[],0,1,0 ]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4673565" y="561065"/>
            <a:ext cx="3713058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Unfeasibility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6572910" y="3754384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1981200" y="535723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954039" y="53861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7900574" y="6854361"/>
            <a:ext cx="2392756" cy="718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Delete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3360601" y="8434136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3312415" y="6942884"/>
            <a:ext cx="2033748" cy="6979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487400" y="1982525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502561" y="3170671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539516" y="5091815"/>
            <a:ext cx="213173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containers 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2973981" y="4523033"/>
            <a:ext cx="4513329" cy="83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flipH="1">
            <a:off x="5426534" y="4523033"/>
            <a:ext cx="2060776" cy="8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534795" y="2751174"/>
            <a:ext cx="19405" cy="3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</p:cNvCxnSpPr>
          <p:nvPr/>
        </p:nvCxnSpPr>
        <p:spPr>
          <a:xfrm>
            <a:off x="14588603" y="464048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93BD53-E5B3-46C3-9AB4-25299A9C4AFA}"/>
              </a:ext>
            </a:extLst>
          </p:cNvPr>
          <p:cNvSpPr/>
          <p:nvPr/>
        </p:nvSpPr>
        <p:spPr>
          <a:xfrm>
            <a:off x="4341192" y="5362277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Unassigned containers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2DBD59-562D-4464-B5F9-783320086B49}"/>
              </a:ext>
            </a:extLst>
          </p:cNvPr>
          <p:cNvSpPr/>
          <p:nvPr/>
        </p:nvSpPr>
        <p:spPr>
          <a:xfrm>
            <a:off x="9594704" y="53742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Capacity exceeded 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31E3B0-F319-4D3D-B758-F26CEA18664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>
            <a:off x="7487310" y="4523033"/>
            <a:ext cx="552071" cy="86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092EED9-1B95-406B-983B-D29FC19DB08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>
            <a:off x="7487310" y="4523033"/>
            <a:ext cx="3192736" cy="85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A0FF133-D5BE-4458-95C8-94970F82D27B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4329289" y="7640830"/>
            <a:ext cx="24093" cy="7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A8F511-D88C-4984-B19D-AE76F90AC482}"/>
              </a:ext>
            </a:extLst>
          </p:cNvPr>
          <p:cNvSpPr/>
          <p:nvPr/>
        </p:nvSpPr>
        <p:spPr>
          <a:xfrm>
            <a:off x="6903419" y="1874081"/>
            <a:ext cx="1389351" cy="43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Child</a:t>
            </a:r>
            <a:r>
              <a:rPr lang="en-GB" dirty="0"/>
              <a:t>  </a:t>
            </a:r>
          </a:p>
        </p:txBody>
      </p:sp>
      <p:sp>
        <p:nvSpPr>
          <p:cNvPr id="72" name="Losange 71">
            <a:extLst>
              <a:ext uri="{FF2B5EF4-FFF2-40B4-BE49-F238E27FC236}">
                <a16:creationId xmlns:a16="http://schemas.microsoft.com/office/drawing/2014/main" id="{325E19F1-AC27-4D0B-90B8-FC6D16EFB086}"/>
              </a:ext>
            </a:extLst>
          </p:cNvPr>
          <p:cNvSpPr/>
          <p:nvPr/>
        </p:nvSpPr>
        <p:spPr>
          <a:xfrm>
            <a:off x="13461737" y="7398706"/>
            <a:ext cx="2014343" cy="89507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Valid  children =2?</a:t>
            </a:r>
          </a:p>
        </p:txBody>
      </p:sp>
      <p:sp>
        <p:nvSpPr>
          <p:cNvPr id="75" name="Losange 74">
            <a:extLst>
              <a:ext uri="{FF2B5EF4-FFF2-40B4-BE49-F238E27FC236}">
                <a16:creationId xmlns:a16="http://schemas.microsoft.com/office/drawing/2014/main" id="{C785C45E-8E4B-476C-A70D-4CE8A295C420}"/>
              </a:ext>
            </a:extLst>
          </p:cNvPr>
          <p:cNvSpPr/>
          <p:nvPr/>
        </p:nvSpPr>
        <p:spPr>
          <a:xfrm>
            <a:off x="6466054" y="2396831"/>
            <a:ext cx="2236603" cy="899976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Verify feasibility 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821A5F-DA17-4771-B557-F4CA71D6AFDC}"/>
              </a:ext>
            </a:extLst>
          </p:cNvPr>
          <p:cNvCxnSpPr>
            <a:cxnSpLocks/>
          </p:cNvCxnSpPr>
          <p:nvPr/>
        </p:nvCxnSpPr>
        <p:spPr>
          <a:xfrm flipH="1">
            <a:off x="14534795" y="8343900"/>
            <a:ext cx="19405" cy="31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Freeform 31">
            <a:extLst>
              <a:ext uri="{FF2B5EF4-FFF2-40B4-BE49-F238E27FC236}">
                <a16:creationId xmlns:a16="http://schemas.microsoft.com/office/drawing/2014/main" id="{434423F1-2954-4EF4-9A9F-863BA66FAB88}"/>
              </a:ext>
            </a:extLst>
          </p:cNvPr>
          <p:cNvSpPr/>
          <p:nvPr/>
        </p:nvSpPr>
        <p:spPr>
          <a:xfrm>
            <a:off x="12947008" y="8678617"/>
            <a:ext cx="3283190" cy="519528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r>
              <a:rPr lang="en-GB" noProof="0" dirty="0"/>
              <a:t>New generation </a:t>
            </a:r>
            <a:r>
              <a:rPr lang="en-GB" noProof="0" dirty="0">
                <a:sym typeface="Wingdings" panose="05000000000000000000" pitchFamily="2" charset="2"/>
              </a:rPr>
              <a:t> Valid children</a:t>
            </a:r>
            <a:endParaRPr lang="en-GB" noProof="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3AAA3D-20C1-403D-A0DF-04D1B27279A0}"/>
              </a:ext>
            </a:extLst>
          </p:cNvPr>
          <p:cNvSpPr txBox="1"/>
          <p:nvPr/>
        </p:nvSpPr>
        <p:spPr>
          <a:xfrm>
            <a:off x="14102512" y="8269965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97FDE137-51AF-4759-9709-0D250E407BA3}"/>
              </a:ext>
            </a:extLst>
          </p:cNvPr>
          <p:cNvCxnSpPr>
            <a:cxnSpLocks/>
            <a:stCxn id="72" idx="3"/>
            <a:endCxn id="70" idx="0"/>
          </p:cNvCxnSpPr>
          <p:nvPr/>
        </p:nvCxnSpPr>
        <p:spPr>
          <a:xfrm flipH="1" flipV="1">
            <a:off x="7598095" y="1874081"/>
            <a:ext cx="7877985" cy="5972162"/>
          </a:xfrm>
          <a:prstGeom prst="bentConnector4">
            <a:avLst>
              <a:gd name="adj1" fmla="val -2902"/>
              <a:gd name="adj2" fmla="val 103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91A0E99B-F2C1-4D69-86CE-76C61D661527}"/>
              </a:ext>
            </a:extLst>
          </p:cNvPr>
          <p:cNvSpPr txBox="1"/>
          <p:nvPr/>
        </p:nvSpPr>
        <p:spPr>
          <a:xfrm>
            <a:off x="15703889" y="7576040"/>
            <a:ext cx="5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B945113-4345-413C-909D-1DD6E45AE0D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4468909" y="7075260"/>
            <a:ext cx="65886" cy="3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reeform 31">
            <a:extLst>
              <a:ext uri="{FF2B5EF4-FFF2-40B4-BE49-F238E27FC236}">
                <a16:creationId xmlns:a16="http://schemas.microsoft.com/office/drawing/2014/main" id="{88ABD5FE-D316-4927-B3F3-9A083C99C6FC}"/>
              </a:ext>
            </a:extLst>
          </p:cNvPr>
          <p:cNvSpPr/>
          <p:nvPr/>
        </p:nvSpPr>
        <p:spPr>
          <a:xfrm>
            <a:off x="13539516" y="6537561"/>
            <a:ext cx="2233095" cy="507133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Valid children</a:t>
            </a:r>
            <a:r>
              <a:rPr lang="en-GB" noProof="0" dirty="0">
                <a:sym typeface="Wingdings" panose="05000000000000000000" pitchFamily="2" charset="2"/>
              </a:rPr>
              <a:t> Child</a:t>
            </a:r>
            <a:endParaRPr lang="en-GB" noProof="0" dirty="0"/>
          </a:p>
        </p:txBody>
      </p: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4223395E-2A79-4923-B3D5-2C894402183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702657" y="2846819"/>
            <a:ext cx="4835283" cy="3891877"/>
          </a:xfrm>
          <a:prstGeom prst="bentConnector3">
            <a:avLst>
              <a:gd name="adj1" fmla="val 734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5F9C6A9-BAA6-49DC-9A47-F1F500DCD21B}"/>
              </a:ext>
            </a:extLst>
          </p:cNvPr>
          <p:cNvSpPr txBox="1"/>
          <p:nvPr/>
        </p:nvSpPr>
        <p:spPr>
          <a:xfrm>
            <a:off x="8672172" y="2603219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73BFA91-6FD0-4888-A31B-5DE2B84F49E3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584356" y="3296807"/>
            <a:ext cx="11984" cy="4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6B417C5-DCA8-474B-B706-B7E593FDC2B5}"/>
              </a:ext>
            </a:extLst>
          </p:cNvPr>
          <p:cNvSpPr txBox="1"/>
          <p:nvPr/>
        </p:nvSpPr>
        <p:spPr>
          <a:xfrm>
            <a:off x="7635036" y="3422390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DFD55548-F965-4FAF-948D-013E62F5B5F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4605383" y="6006215"/>
            <a:ext cx="19475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CA7B2560-2463-4CAD-9BE6-C812D519E588}"/>
              </a:ext>
            </a:extLst>
          </p:cNvPr>
          <p:cNvCxnSpPr>
            <a:stCxn id="60" idx="2"/>
            <a:endCxn id="35" idx="0"/>
          </p:cNvCxnSpPr>
          <p:nvPr/>
        </p:nvCxnSpPr>
        <p:spPr>
          <a:xfrm flipH="1">
            <a:off x="9096952" y="6018156"/>
            <a:ext cx="1583094" cy="83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A34521E-EB4E-4791-B5E4-28DC34F91474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8039381" y="6030056"/>
            <a:ext cx="1057571" cy="82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191DC17-DC3A-4605-8CFA-62B758131B90}"/>
              </a:ext>
            </a:extLst>
          </p:cNvPr>
          <p:cNvCxnSpPr>
            <a:stCxn id="58" idx="2"/>
            <a:endCxn id="41" idx="0"/>
          </p:cNvCxnSpPr>
          <p:nvPr/>
        </p:nvCxnSpPr>
        <p:spPr>
          <a:xfrm flipH="1">
            <a:off x="4329289" y="6006215"/>
            <a:ext cx="1097245" cy="93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B8F15CD-256C-465B-9A8F-D8C3E3CEEB85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2973981" y="6058940"/>
            <a:ext cx="1355308" cy="88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20317" y="2654164"/>
            <a:ext cx="159540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3" name="Freeform 3"/>
          <p:cNvSpPr/>
          <p:nvPr/>
        </p:nvSpPr>
        <p:spPr>
          <a:xfrm rot="5468642">
            <a:off x="7906056" y="3042728"/>
            <a:ext cx="1523263" cy="969820"/>
          </a:xfrm>
          <a:custGeom>
            <a:avLst/>
            <a:gdLst/>
            <a:ahLst/>
            <a:cxnLst/>
            <a:rect l="l" t="t" r="r" b="b"/>
            <a:pathLst>
              <a:path w="1523263" h="969820">
                <a:moveTo>
                  <a:pt x="0" y="0"/>
                </a:moveTo>
                <a:lnTo>
                  <a:pt x="1523263" y="0"/>
                </a:lnTo>
                <a:lnTo>
                  <a:pt x="1523263" y="969819"/>
                </a:lnTo>
                <a:lnTo>
                  <a:pt x="0" y="96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 flipH="1">
            <a:off x="13044846" y="3463901"/>
            <a:ext cx="9525" cy="14744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5" name="AutoShape 5"/>
          <p:cNvSpPr/>
          <p:nvPr/>
        </p:nvSpPr>
        <p:spPr>
          <a:xfrm>
            <a:off x="8288890" y="4480727"/>
            <a:ext cx="722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8303948" y="4716703"/>
            <a:ext cx="727478" cy="727478"/>
          </a:xfrm>
          <a:custGeom>
            <a:avLst/>
            <a:gdLst/>
            <a:ahLst/>
            <a:cxnLst/>
            <a:rect l="l" t="t" r="r" b="b"/>
            <a:pathLst>
              <a:path w="727478" h="727478">
                <a:moveTo>
                  <a:pt x="0" y="0"/>
                </a:moveTo>
                <a:lnTo>
                  <a:pt x="727479" y="0"/>
                </a:lnTo>
                <a:lnTo>
                  <a:pt x="727479" y="727479"/>
                </a:lnTo>
                <a:lnTo>
                  <a:pt x="0" y="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AutoShape 7"/>
          <p:cNvSpPr/>
          <p:nvPr/>
        </p:nvSpPr>
        <p:spPr>
          <a:xfrm flipH="1">
            <a:off x="9179882" y="3527638"/>
            <a:ext cx="386496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8" name="AutoShape 8"/>
          <p:cNvSpPr/>
          <p:nvPr/>
        </p:nvSpPr>
        <p:spPr>
          <a:xfrm>
            <a:off x="10388563" y="6715326"/>
            <a:ext cx="0" cy="31308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9" name="AutoShape 9"/>
          <p:cNvSpPr/>
          <p:nvPr/>
        </p:nvSpPr>
        <p:spPr>
          <a:xfrm flipH="1">
            <a:off x="9949908" y="9827164"/>
            <a:ext cx="438655" cy="88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reeform 10"/>
          <p:cNvSpPr/>
          <p:nvPr/>
        </p:nvSpPr>
        <p:spPr>
          <a:xfrm rot="5332692">
            <a:off x="12250448" y="6984643"/>
            <a:ext cx="1647472" cy="1048900"/>
          </a:xfrm>
          <a:custGeom>
            <a:avLst/>
            <a:gdLst/>
            <a:ahLst/>
            <a:cxnLst/>
            <a:rect l="l" t="t" r="r" b="b"/>
            <a:pathLst>
              <a:path w="1647472" h="1048900">
                <a:moveTo>
                  <a:pt x="0" y="0"/>
                </a:moveTo>
                <a:lnTo>
                  <a:pt x="1647472" y="0"/>
                </a:lnTo>
                <a:lnTo>
                  <a:pt x="1647472" y="1048900"/>
                </a:lnTo>
                <a:lnTo>
                  <a:pt x="0" y="104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12617984" y="7200399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&gt;=2 ?</a:t>
            </a:r>
          </a:p>
        </p:txBody>
      </p:sp>
      <p:sp>
        <p:nvSpPr>
          <p:cNvPr id="12" name="Freeform 12"/>
          <p:cNvSpPr/>
          <p:nvPr/>
        </p:nvSpPr>
        <p:spPr>
          <a:xfrm rot="5332692">
            <a:off x="-185987" y="3055858"/>
            <a:ext cx="2138941" cy="1361805"/>
          </a:xfrm>
          <a:custGeom>
            <a:avLst/>
            <a:gdLst/>
            <a:ahLst/>
            <a:cxnLst/>
            <a:rect l="l" t="t" r="r" b="b"/>
            <a:pathLst>
              <a:path w="2138941" h="1361805">
                <a:moveTo>
                  <a:pt x="0" y="0"/>
                </a:moveTo>
                <a:lnTo>
                  <a:pt x="2138941" y="0"/>
                </a:lnTo>
                <a:lnTo>
                  <a:pt x="2138941" y="1361804"/>
                </a:lnTo>
                <a:lnTo>
                  <a:pt x="0" y="136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AutoShape 13"/>
          <p:cNvSpPr/>
          <p:nvPr/>
        </p:nvSpPr>
        <p:spPr>
          <a:xfrm flipH="1">
            <a:off x="13598534" y="7486488"/>
            <a:ext cx="3275868" cy="123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AutoShape 14"/>
          <p:cNvSpPr/>
          <p:nvPr/>
        </p:nvSpPr>
        <p:spPr>
          <a:xfrm>
            <a:off x="16874401" y="2654164"/>
            <a:ext cx="0" cy="48323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AutoShape 15"/>
          <p:cNvSpPr/>
          <p:nvPr/>
        </p:nvSpPr>
        <p:spPr>
          <a:xfrm flipH="1">
            <a:off x="13058057" y="5579562"/>
            <a:ext cx="16127" cy="11059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16" name="Group 16"/>
          <p:cNvGrpSpPr/>
          <p:nvPr/>
        </p:nvGrpSpPr>
        <p:grpSpPr>
          <a:xfrm>
            <a:off x="11682168" y="4876900"/>
            <a:ext cx="2784032" cy="702662"/>
            <a:chOff x="0" y="0"/>
            <a:chExt cx="1660524" cy="41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60524" cy="419100"/>
            </a:xfrm>
            <a:custGeom>
              <a:avLst/>
              <a:gdLst/>
              <a:ahLst/>
              <a:cxnLst/>
              <a:rect l="l" t="t" r="r" b="b"/>
              <a:pathLst>
                <a:path w="1660524" h="419100">
                  <a:moveTo>
                    <a:pt x="54313" y="0"/>
                  </a:moveTo>
                  <a:lnTo>
                    <a:pt x="1606211" y="0"/>
                  </a:lnTo>
                  <a:cubicBezTo>
                    <a:pt x="1620616" y="0"/>
                    <a:pt x="1634430" y="5722"/>
                    <a:pt x="1644616" y="15908"/>
                  </a:cubicBezTo>
                  <a:cubicBezTo>
                    <a:pt x="1654802" y="26094"/>
                    <a:pt x="1660524" y="39908"/>
                    <a:pt x="1660524" y="54313"/>
                  </a:cubicBezTo>
                  <a:lnTo>
                    <a:pt x="1660524" y="364787"/>
                  </a:lnTo>
                  <a:cubicBezTo>
                    <a:pt x="1660524" y="394783"/>
                    <a:pt x="1636207" y="419100"/>
                    <a:pt x="1606211" y="419100"/>
                  </a:cubicBezTo>
                  <a:lnTo>
                    <a:pt x="54313" y="419100"/>
                  </a:lnTo>
                  <a:cubicBezTo>
                    <a:pt x="24317" y="419100"/>
                    <a:pt x="0" y="394783"/>
                    <a:pt x="0" y="364787"/>
                  </a:cubicBezTo>
                  <a:lnTo>
                    <a:pt x="0" y="54313"/>
                  </a:lnTo>
                  <a:cubicBezTo>
                    <a:pt x="0" y="24317"/>
                    <a:pt x="24317" y="0"/>
                    <a:pt x="54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60524" cy="4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8530126" y="9107858"/>
            <a:ext cx="1302" cy="312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Freeform 21"/>
          <p:cNvSpPr/>
          <p:nvPr/>
        </p:nvSpPr>
        <p:spPr>
          <a:xfrm rot="5468642">
            <a:off x="7769775" y="6230416"/>
            <a:ext cx="1523263" cy="969820"/>
          </a:xfrm>
          <a:custGeom>
            <a:avLst/>
            <a:gdLst/>
            <a:ahLst/>
            <a:cxnLst/>
            <a:rect l="l" t="t" r="r" b="b"/>
            <a:pathLst>
              <a:path w="1523263" h="969820">
                <a:moveTo>
                  <a:pt x="0" y="0"/>
                </a:moveTo>
                <a:lnTo>
                  <a:pt x="1523264" y="0"/>
                </a:lnTo>
                <a:lnTo>
                  <a:pt x="1523264" y="969820"/>
                </a:lnTo>
                <a:lnTo>
                  <a:pt x="0" y="96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TextBox 22"/>
          <p:cNvSpPr txBox="1"/>
          <p:nvPr/>
        </p:nvSpPr>
        <p:spPr>
          <a:xfrm>
            <a:off x="8030402" y="6298762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verify feasibility 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9006209" y="6715326"/>
            <a:ext cx="138235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AutoShape 24"/>
          <p:cNvSpPr/>
          <p:nvPr/>
        </p:nvSpPr>
        <p:spPr>
          <a:xfrm>
            <a:off x="8076128" y="7665425"/>
            <a:ext cx="722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>
            <a:off x="8147337" y="8009277"/>
            <a:ext cx="727478" cy="727478"/>
          </a:xfrm>
          <a:custGeom>
            <a:avLst/>
            <a:gdLst/>
            <a:ahLst/>
            <a:cxnLst/>
            <a:rect l="l" t="t" r="r" b="b"/>
            <a:pathLst>
              <a:path w="727478" h="727478">
                <a:moveTo>
                  <a:pt x="0" y="0"/>
                </a:moveTo>
                <a:lnTo>
                  <a:pt x="727479" y="0"/>
                </a:lnTo>
                <a:lnTo>
                  <a:pt x="727479" y="727479"/>
                </a:lnTo>
                <a:lnTo>
                  <a:pt x="0" y="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AutoShape 26"/>
          <p:cNvSpPr/>
          <p:nvPr/>
        </p:nvSpPr>
        <p:spPr>
          <a:xfrm flipH="1">
            <a:off x="13074184" y="8332671"/>
            <a:ext cx="16127" cy="7995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27" name="Group 27"/>
          <p:cNvGrpSpPr/>
          <p:nvPr/>
        </p:nvGrpSpPr>
        <p:grpSpPr>
          <a:xfrm>
            <a:off x="7338693" y="9494883"/>
            <a:ext cx="2575205" cy="682204"/>
            <a:chOff x="0" y="0"/>
            <a:chExt cx="1660524" cy="4398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0524" cy="439894"/>
            </a:xfrm>
            <a:custGeom>
              <a:avLst/>
              <a:gdLst/>
              <a:ahLst/>
              <a:cxnLst/>
              <a:rect l="l" t="t" r="r" b="b"/>
              <a:pathLst>
                <a:path w="1660524" h="439894">
                  <a:moveTo>
                    <a:pt x="58717" y="0"/>
                  </a:moveTo>
                  <a:lnTo>
                    <a:pt x="1601807" y="0"/>
                  </a:lnTo>
                  <a:cubicBezTo>
                    <a:pt x="1617379" y="0"/>
                    <a:pt x="1632315" y="6186"/>
                    <a:pt x="1643326" y="17198"/>
                  </a:cubicBezTo>
                  <a:cubicBezTo>
                    <a:pt x="1654338" y="28210"/>
                    <a:pt x="1660524" y="43145"/>
                    <a:pt x="1660524" y="58717"/>
                  </a:cubicBezTo>
                  <a:lnTo>
                    <a:pt x="1660524" y="381176"/>
                  </a:lnTo>
                  <a:cubicBezTo>
                    <a:pt x="1660524" y="413605"/>
                    <a:pt x="1634235" y="439894"/>
                    <a:pt x="1601807" y="439894"/>
                  </a:cubicBezTo>
                  <a:lnTo>
                    <a:pt x="58717" y="439894"/>
                  </a:lnTo>
                  <a:cubicBezTo>
                    <a:pt x="26289" y="439894"/>
                    <a:pt x="0" y="413605"/>
                    <a:pt x="0" y="381176"/>
                  </a:cubicBezTo>
                  <a:lnTo>
                    <a:pt x="0" y="58717"/>
                  </a:lnTo>
                  <a:cubicBezTo>
                    <a:pt x="0" y="26289"/>
                    <a:pt x="26289" y="0"/>
                    <a:pt x="587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660524" cy="48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768707" y="9156766"/>
            <a:ext cx="3011153" cy="628805"/>
            <a:chOff x="0" y="0"/>
            <a:chExt cx="1660524" cy="3467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60524" cy="346760"/>
            </a:xfrm>
            <a:custGeom>
              <a:avLst/>
              <a:gdLst/>
              <a:ahLst/>
              <a:cxnLst/>
              <a:rect l="l" t="t" r="r" b="b"/>
              <a:pathLst>
                <a:path w="1660524" h="346760">
                  <a:moveTo>
                    <a:pt x="50216" y="0"/>
                  </a:moveTo>
                  <a:lnTo>
                    <a:pt x="1610308" y="0"/>
                  </a:lnTo>
                  <a:cubicBezTo>
                    <a:pt x="1623626" y="0"/>
                    <a:pt x="1636399" y="5291"/>
                    <a:pt x="1645816" y="14708"/>
                  </a:cubicBezTo>
                  <a:cubicBezTo>
                    <a:pt x="1655233" y="24125"/>
                    <a:pt x="1660524" y="36898"/>
                    <a:pt x="1660524" y="50216"/>
                  </a:cubicBezTo>
                  <a:lnTo>
                    <a:pt x="1660524" y="296543"/>
                  </a:lnTo>
                  <a:cubicBezTo>
                    <a:pt x="1660524" y="324277"/>
                    <a:pt x="1638041" y="346760"/>
                    <a:pt x="1610308" y="346760"/>
                  </a:cubicBezTo>
                  <a:lnTo>
                    <a:pt x="50216" y="346760"/>
                  </a:lnTo>
                  <a:cubicBezTo>
                    <a:pt x="36898" y="346760"/>
                    <a:pt x="24125" y="341469"/>
                    <a:pt x="14708" y="332052"/>
                  </a:cubicBezTo>
                  <a:cubicBezTo>
                    <a:pt x="5291" y="322634"/>
                    <a:pt x="0" y="309862"/>
                    <a:pt x="0" y="296543"/>
                  </a:cubicBezTo>
                  <a:lnTo>
                    <a:pt x="0" y="50216"/>
                  </a:lnTo>
                  <a:cubicBezTo>
                    <a:pt x="0" y="22483"/>
                    <a:pt x="22483" y="0"/>
                    <a:pt x="502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660524" cy="394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10054" y="3119158"/>
            <a:ext cx="4986687" cy="1185218"/>
            <a:chOff x="0" y="0"/>
            <a:chExt cx="1313366" cy="31215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3366" cy="312156"/>
            </a:xfrm>
            <a:custGeom>
              <a:avLst/>
              <a:gdLst/>
              <a:ahLst/>
              <a:cxnLst/>
              <a:rect l="l" t="t" r="r" b="b"/>
              <a:pathLst>
                <a:path w="1313366" h="312156">
                  <a:moveTo>
                    <a:pt x="0" y="0"/>
                  </a:moveTo>
                  <a:lnTo>
                    <a:pt x="1313366" y="0"/>
                  </a:lnTo>
                  <a:lnTo>
                    <a:pt x="1313366" y="312156"/>
                  </a:lnTo>
                  <a:lnTo>
                    <a:pt x="0" y="31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13366" cy="35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134144" y="3177689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verify feasibility 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519641" y="3698673"/>
            <a:ext cx="790413" cy="130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38" name="AutoShape 38"/>
          <p:cNvSpPr/>
          <p:nvPr/>
        </p:nvSpPr>
        <p:spPr>
          <a:xfrm>
            <a:off x="7323273" y="3546688"/>
            <a:ext cx="930610" cy="48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39" name="Group 39"/>
          <p:cNvGrpSpPr/>
          <p:nvPr/>
        </p:nvGrpSpPr>
        <p:grpSpPr>
          <a:xfrm>
            <a:off x="7266992" y="2756476"/>
            <a:ext cx="3215648" cy="7530524"/>
            <a:chOff x="0" y="0"/>
            <a:chExt cx="846920" cy="198334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46920" cy="1983348"/>
            </a:xfrm>
            <a:custGeom>
              <a:avLst/>
              <a:gdLst/>
              <a:ahLst/>
              <a:cxnLst/>
              <a:rect l="l" t="t" r="r" b="b"/>
              <a:pathLst>
                <a:path w="846920" h="1983348">
                  <a:moveTo>
                    <a:pt x="0" y="0"/>
                  </a:moveTo>
                  <a:lnTo>
                    <a:pt x="846920" y="0"/>
                  </a:lnTo>
                  <a:lnTo>
                    <a:pt x="846920" y="1983348"/>
                  </a:lnTo>
                  <a:lnTo>
                    <a:pt x="0" y="1983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1C24"/>
              </a:solidFill>
              <a:prstDash val="sysDot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46920" cy="2021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497303" y="5472757"/>
            <a:ext cx="234076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(child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1774" y="3435326"/>
            <a:ext cx="1337369" cy="49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6"/>
              </a:lnSpc>
              <a:spcBef>
                <a:spcPct val="0"/>
              </a:spcBef>
            </a:pPr>
            <a:r>
              <a:rPr lang="en-GB" sz="1418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for  </a:t>
            </a:r>
            <a:r>
              <a:rPr lang="en-GB" sz="1418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</a:t>
            </a:r>
            <a:r>
              <a:rPr lang="en-GB" sz="1418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in </a:t>
            </a:r>
            <a:r>
              <a:rPr lang="en-GB" sz="1418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max_attempt</a:t>
            </a:r>
            <a:endParaRPr lang="en-GB" sz="1418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52400" y="5448300"/>
            <a:ext cx="773117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Handling constraints and unfeasible solutions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62355" y="5075711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offspring&lt;---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endParaRPr lang="en-GB" sz="1507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450917" y="3177689"/>
            <a:ext cx="4658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child1, child2 = crossover(parent1,parent2)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53962" y="3806339"/>
            <a:ext cx="398234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child1, child2 = Mutate(child1,child2)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398374" y="8773903"/>
            <a:ext cx="243423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(child)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29866" y="9693694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&lt;---child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2267" y="9315857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new_generation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&lt;---offspring</a:t>
            </a:r>
          </a:p>
        </p:txBody>
      </p:sp>
      <p:grpSp>
        <p:nvGrpSpPr>
          <p:cNvPr id="51" name="Group 51"/>
          <p:cNvGrpSpPr/>
          <p:nvPr/>
        </p:nvGrpSpPr>
        <p:grpSpPr>
          <a:xfrm rot="-5400000">
            <a:off x="522000" y="7227776"/>
            <a:ext cx="303052" cy="710349"/>
            <a:chOff x="0" y="0"/>
            <a:chExt cx="79816" cy="1870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9816" cy="187088"/>
            </a:xfrm>
            <a:custGeom>
              <a:avLst/>
              <a:gdLst/>
              <a:ahLst/>
              <a:cxnLst/>
              <a:rect l="l" t="t" r="r" b="b"/>
              <a:pathLst>
                <a:path w="79816" h="187088">
                  <a:moveTo>
                    <a:pt x="0" y="0"/>
                  </a:moveTo>
                  <a:lnTo>
                    <a:pt x="79816" y="0"/>
                  </a:lnTo>
                  <a:lnTo>
                    <a:pt x="79816" y="187088"/>
                  </a:lnTo>
                  <a:lnTo>
                    <a:pt x="0" y="187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1C24"/>
              </a:solidFill>
              <a:prstDash val="sysDot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79816" cy="22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538434" y="7470993"/>
            <a:ext cx="4852541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verify_feasibility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and correct chromosome process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363003" y="8029164"/>
            <a:ext cx="621046" cy="343852"/>
            <a:chOff x="0" y="0"/>
            <a:chExt cx="163568" cy="9056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63568" cy="90562"/>
            </a:xfrm>
            <a:custGeom>
              <a:avLst/>
              <a:gdLst/>
              <a:ahLst/>
              <a:cxnLst/>
              <a:rect l="l" t="t" r="r" b="b"/>
              <a:pathLst>
                <a:path w="163568" h="90562">
                  <a:moveTo>
                    <a:pt x="0" y="0"/>
                  </a:moveTo>
                  <a:lnTo>
                    <a:pt x="163568" y="0"/>
                  </a:lnTo>
                  <a:lnTo>
                    <a:pt x="163568" y="90562"/>
                  </a:lnTo>
                  <a:lnTo>
                    <a:pt x="0" y="90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63568" cy="128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519641" y="8220716"/>
            <a:ext cx="5277148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Genetic operations, creating children and 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mutatin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them</a:t>
            </a:r>
          </a:p>
        </p:txBody>
      </p:sp>
      <p:sp>
        <p:nvSpPr>
          <p:cNvPr id="59" name="Freeform 59"/>
          <p:cNvSpPr/>
          <p:nvPr/>
        </p:nvSpPr>
        <p:spPr>
          <a:xfrm rot="5332692">
            <a:off x="332724" y="8678053"/>
            <a:ext cx="604566" cy="384910"/>
          </a:xfrm>
          <a:custGeom>
            <a:avLst/>
            <a:gdLst/>
            <a:ahLst/>
            <a:cxnLst/>
            <a:rect l="l" t="t" r="r" b="b"/>
            <a:pathLst>
              <a:path w="604566" h="384910">
                <a:moveTo>
                  <a:pt x="0" y="0"/>
                </a:moveTo>
                <a:lnTo>
                  <a:pt x="604566" y="0"/>
                </a:lnTo>
                <a:lnTo>
                  <a:pt x="604566" y="384910"/>
                </a:lnTo>
                <a:lnTo>
                  <a:pt x="0" y="38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0" name="TextBox 60"/>
          <p:cNvSpPr txBox="1"/>
          <p:nvPr/>
        </p:nvSpPr>
        <p:spPr>
          <a:xfrm>
            <a:off x="1519143" y="8773903"/>
            <a:ext cx="3905399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repeat the verification and correction 2X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81774" y="9367999"/>
            <a:ext cx="992818" cy="214798"/>
            <a:chOff x="0" y="0"/>
            <a:chExt cx="1660524" cy="35925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60524" cy="359257"/>
            </a:xfrm>
            <a:custGeom>
              <a:avLst/>
              <a:gdLst/>
              <a:ahLst/>
              <a:cxnLst/>
              <a:rect l="l" t="t" r="r" b="b"/>
              <a:pathLst>
                <a:path w="1660524" h="359257">
                  <a:moveTo>
                    <a:pt x="152303" y="0"/>
                  </a:moveTo>
                  <a:lnTo>
                    <a:pt x="1508221" y="0"/>
                  </a:lnTo>
                  <a:cubicBezTo>
                    <a:pt x="1548614" y="0"/>
                    <a:pt x="1587353" y="16046"/>
                    <a:pt x="1615916" y="44609"/>
                  </a:cubicBezTo>
                  <a:cubicBezTo>
                    <a:pt x="1644478" y="73171"/>
                    <a:pt x="1660524" y="111910"/>
                    <a:pt x="1660524" y="152303"/>
                  </a:cubicBezTo>
                  <a:lnTo>
                    <a:pt x="1660524" y="206954"/>
                  </a:lnTo>
                  <a:cubicBezTo>
                    <a:pt x="1660524" y="247347"/>
                    <a:pt x="1644478" y="286086"/>
                    <a:pt x="1615916" y="314649"/>
                  </a:cubicBezTo>
                  <a:cubicBezTo>
                    <a:pt x="1587353" y="343211"/>
                    <a:pt x="1548614" y="359257"/>
                    <a:pt x="1508221" y="359257"/>
                  </a:cubicBezTo>
                  <a:lnTo>
                    <a:pt x="152303" y="359257"/>
                  </a:lnTo>
                  <a:cubicBezTo>
                    <a:pt x="111910" y="359257"/>
                    <a:pt x="73171" y="343211"/>
                    <a:pt x="44609" y="314649"/>
                  </a:cubicBezTo>
                  <a:cubicBezTo>
                    <a:pt x="16046" y="286086"/>
                    <a:pt x="0" y="247347"/>
                    <a:pt x="0" y="206954"/>
                  </a:cubicBezTo>
                  <a:lnTo>
                    <a:pt x="0" y="152303"/>
                  </a:lnTo>
                  <a:cubicBezTo>
                    <a:pt x="0" y="111910"/>
                    <a:pt x="16046" y="73171"/>
                    <a:pt x="44609" y="44609"/>
                  </a:cubicBezTo>
                  <a:cubicBezTo>
                    <a:pt x="73171" y="16046"/>
                    <a:pt x="111910" y="0"/>
                    <a:pt x="152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1660524" cy="406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519143" y="9268455"/>
            <a:ext cx="3857030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add valid children to the new generation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B7813046-23D8-01DE-5C54-11FDD57C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2F1633BC-A5B0-1E9B-65F0-3B7925CE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4C2B0-F71A-CB79-BA44-123A92207C3A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1A45519-1DDB-07E7-96CA-64E6B7CD651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8C6126D3-EACC-DEED-4F25-2553B21FF35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272F2C-5616-726F-72A8-A27B2A0454E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EB59461C-7B27-EFC2-5C1C-0DF87F592C07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1B0BAF69-A1F2-0CBF-4C58-F6CA4BA88DC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9E34082B-8B4B-AF41-F286-ABBE36689E73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82BEF030-242E-DA42-88DF-0A62066A7B7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DF9726B-1416-5CC3-80BA-0D9D0BCE670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Motivation and context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4D479-9FC3-1F01-493A-4EC709C2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EAFD9-8CD6-00CE-BDCE-BF454938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318452"/>
            <a:ext cx="9445063" cy="1742966"/>
            <a:chOff x="0" y="123825"/>
            <a:chExt cx="12593417" cy="2323955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07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Experimental Study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8F25-32E2-DA0A-46A4-F7D05A60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E7CB-0203-9ADF-CF94-6A2111CA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337593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546358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803168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316200" y="4686300"/>
            <a:ext cx="331053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Tests &amp;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42" y="273205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35076" y="3635567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73773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94633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738309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826037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53294-C689-134D-B83C-87C551CBF91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B60CAC3-CC36-A66E-1C19-C13B9B703CE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06FC1-A310-D767-104E-7FAA3F2D6387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FD729E41-3783-63CD-3F47-9217E482101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C94C6E69-5E02-BE45-94C0-85DCBBB70F7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697C47EC-1E5B-9E79-E761-6AA4858155B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FEE1DB5-B7B9-730D-9953-6F76BD37B626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C7DB9B8-1EFC-46E0-7BAF-A3015947F57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4349" y="1789554"/>
            <a:ext cx="4145251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44939" y="452293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399" y="7283942"/>
            <a:ext cx="8739039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/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/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/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blipFill>
                <a:blip r:embed="rId5"/>
                <a:stretch>
                  <a:fillRect l="-2270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/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blipFill>
                <a:blip r:embed="rId6"/>
                <a:stretch>
                  <a:fillRect l="-2362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CA3C2B8-19A4-4F2C-AC2C-38D676CEF00C}"/>
              </a:ext>
            </a:extLst>
          </p:cNvPr>
          <p:cNvSpPr txBox="1"/>
          <p:nvPr/>
        </p:nvSpPr>
        <p:spPr>
          <a:xfrm>
            <a:off x="633428" y="3197006"/>
            <a:ext cx="951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Gurobipy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: A </a:t>
            </a:r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 python interface, version : 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python3.12-gurobi</a:t>
            </a:r>
          </a:p>
          <a:p>
            <a:endParaRPr lang="fr-FR" b="1" dirty="0">
              <a:solidFill>
                <a:srgbClr val="000000"/>
              </a:solidFill>
              <a:latin typeface="Inter 1 Medium"/>
              <a:ea typeface="Inter 1 Medium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is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a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Mathematical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 solver , for 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making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problems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861CED-7E89-406B-8555-D75B14BB9497}"/>
              </a:ext>
            </a:extLst>
          </p:cNvPr>
          <p:cNvSpPr txBox="1"/>
          <p:nvPr/>
        </p:nvSpPr>
        <p:spPr>
          <a:xfrm>
            <a:off x="5041554" y="5426949"/>
            <a:ext cx="9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/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/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224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09B8D64-F59C-438F-8263-07D5D5A634CF}"/>
              </a:ext>
            </a:extLst>
          </p:cNvPr>
          <p:cNvSpPr txBox="1"/>
          <p:nvPr/>
        </p:nvSpPr>
        <p:spPr>
          <a:xfrm>
            <a:off x="12612383" y="1625273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Exact method code structure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4DE9D4-401F-4532-A793-C3BC34E83B47}"/>
              </a:ext>
            </a:extLst>
          </p:cNvPr>
          <p:cNvSpPr txBox="1"/>
          <p:nvPr/>
        </p:nvSpPr>
        <p:spPr>
          <a:xfrm>
            <a:off x="10681817" y="1977003"/>
            <a:ext cx="6972755" cy="7417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//Set Parameters </a:t>
            </a: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containers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trucks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K_list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docks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destinations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Données de base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cross dock system</a:t>
            </a:r>
          </a:p>
          <a:p>
            <a:endParaRPr lang="fr-F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model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Model(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"Instance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instance_id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Transport_Energie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setParam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TimeLimit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7200)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//Add decision variables 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 is destination of the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 : </a:t>
            </a:r>
            <a:r>
              <a:rPr lang="fr-FR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ruck h is assigned to dock k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container n is assigned to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v_used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truck is 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same dock for two trucks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continous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area swept by the container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dirty="0"/>
              <a:t>//Add constraints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m.addConstrs</a:t>
            </a:r>
            <a:endParaRPr lang="fr-FR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//Solve </a:t>
            </a:r>
          </a:p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m.optimize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dirty="0"/>
              <a:t>//Save results in csv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"results_exact_summary_with_chargui_instances_time_limit_2_h.csv"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2" name="Tableau 42">
            <a:extLst>
              <a:ext uri="{FF2B5EF4-FFF2-40B4-BE49-F238E27FC236}">
                <a16:creationId xmlns:a16="http://schemas.microsoft.com/office/drawing/2014/main" id="{D6FE3368-C753-41DA-951D-393BDD96B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04876"/>
              </p:ext>
            </p:extLst>
          </p:nvPr>
        </p:nvGraphicFramePr>
        <p:xfrm>
          <a:off x="10531010" y="2387829"/>
          <a:ext cx="7147390" cy="5702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9477">
                  <a:extLst>
                    <a:ext uri="{9D8B030D-6E8A-4147-A177-3AD203B41FA5}">
                      <a16:colId xmlns:a16="http://schemas.microsoft.com/office/drawing/2014/main" val="3280280386"/>
                    </a:ext>
                  </a:extLst>
                </a:gridCol>
                <a:gridCol w="1888077">
                  <a:extLst>
                    <a:ext uri="{9D8B030D-6E8A-4147-A177-3AD203B41FA5}">
                      <a16:colId xmlns:a16="http://schemas.microsoft.com/office/drawing/2014/main" val="2371935954"/>
                    </a:ext>
                  </a:extLst>
                </a:gridCol>
                <a:gridCol w="1318624">
                  <a:extLst>
                    <a:ext uri="{9D8B030D-6E8A-4147-A177-3AD203B41FA5}">
                      <a16:colId xmlns:a16="http://schemas.microsoft.com/office/drawing/2014/main" val="1597308016"/>
                    </a:ext>
                  </a:extLst>
                </a:gridCol>
                <a:gridCol w="1656282">
                  <a:extLst>
                    <a:ext uri="{9D8B030D-6E8A-4147-A177-3AD203B41FA5}">
                      <a16:colId xmlns:a16="http://schemas.microsoft.com/office/drawing/2014/main" val="4010964768"/>
                    </a:ext>
                  </a:extLst>
                </a:gridCol>
                <a:gridCol w="854930">
                  <a:extLst>
                    <a:ext uri="{9D8B030D-6E8A-4147-A177-3AD203B41FA5}">
                      <a16:colId xmlns:a16="http://schemas.microsoft.com/office/drawing/2014/main" val="2959650058"/>
                    </a:ext>
                  </a:extLst>
                </a:gridCol>
              </a:tblGrid>
              <a:tr h="713946">
                <a:tc>
                  <a:txBody>
                    <a:bodyPr/>
                    <a:lstStyle/>
                    <a:p>
                      <a:r>
                        <a:rPr lang="fr-FR" sz="1800" b="1" dirty="0">
                          <a:effectLst/>
                        </a:rPr>
                        <a:t>Instance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effectLst/>
                        </a:rPr>
                        <a:t>file Name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effectLst/>
                        </a:rPr>
                        <a:t>#containers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effectLst/>
                        </a:rPr>
                        <a:t>#Destinations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effectLst/>
                        </a:rPr>
                        <a:t>Docks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233283400"/>
                  </a:ext>
                </a:extLst>
              </a:tr>
              <a:tr h="438517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4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inst_4_3_4.txt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4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38515080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5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inst_5_2_4.txt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5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614481560"/>
                  </a:ext>
                </a:extLst>
              </a:tr>
              <a:tr h="339338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6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inst_6_3_5.txt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6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957363660"/>
                  </a:ext>
                </a:extLst>
              </a:tr>
              <a:tr h="2976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7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inst_7_1_5.txt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7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685286430"/>
                  </a:ext>
                </a:extLst>
              </a:tr>
              <a:tr h="256014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8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inst_8_1_5.txt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8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3196343521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9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inst_9_2_7.txt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9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3008503614"/>
                  </a:ext>
                </a:extLst>
              </a:tr>
              <a:tr h="172690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inst_10_1_7.txt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2669209438"/>
                  </a:ext>
                </a:extLst>
              </a:tr>
              <a:tr h="207228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11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inst_11_2_7.txt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11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615657127"/>
                  </a:ext>
                </a:extLst>
              </a:tr>
              <a:tr h="165566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12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inst_12_3_7.txt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12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1-2-3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041562410"/>
                  </a:ext>
                </a:extLst>
              </a:tr>
              <a:tr h="200104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20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inst_20_7_15.txt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20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7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249162436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20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inst_20_10_15.txt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20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3812074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inst_30_7_20.txt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7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197470343"/>
                  </a:ext>
                </a:extLst>
              </a:tr>
              <a:tr h="263138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inst_30_10_20.txt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5754278"/>
                  </a:ext>
                </a:extLst>
              </a:tr>
              <a:tr h="352308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inst_30_15_20.txt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30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</a:rPr>
                        <a:t>15</a:t>
                      </a:r>
                    </a:p>
                  </a:txBody>
                  <a:tcPr marL="72143" marR="72143" marT="36071" marB="36071" anchor="ctr"/>
                </a:tc>
                <a:extLst>
                  <a:ext uri="{0D108BD9-81ED-4DB2-BD59-A6C34878D82A}">
                    <a16:rowId xmlns:a16="http://schemas.microsoft.com/office/drawing/2014/main" val="4011457196"/>
                  </a:ext>
                </a:extLst>
              </a:tr>
            </a:tbl>
          </a:graphicData>
        </a:graphic>
      </p:graphicFrame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532734" y="22024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09600" y="2476500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Instances taken from benchmark available in the  link [3]  </a:t>
            </a:r>
            <a:r>
              <a:rPr lang="en-US" dirty="0">
                <a:hlinkClick r:id="rId2" action="ppaction://hlinkfile"/>
              </a:rPr>
              <a:t>Benchmark_instances_set_for_Sustainability_2019.zip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84E599-05A3-44E1-A0ED-71055B0B7719}"/>
              </a:ext>
            </a:extLst>
          </p:cNvPr>
          <p:cNvSpPr txBox="1"/>
          <p:nvPr/>
        </p:nvSpPr>
        <p:spPr>
          <a:xfrm>
            <a:off x="609600" y="3731908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 problem instances for “</a:t>
            </a:r>
            <a:r>
              <a:rPr lang="en-GB" dirty="0" err="1"/>
              <a:t>multiobjective</a:t>
            </a:r>
            <a:r>
              <a:rPr lang="en-GB" dirty="0"/>
              <a:t> Sustainable Truck scheduling in a rail road physical internet cross docking hub” [3] where each file represents an instance problem</a:t>
            </a:r>
          </a:p>
          <a:p>
            <a:r>
              <a:rPr lang="en-GB" dirty="0"/>
              <a:t>File Name :  </a:t>
            </a:r>
            <a:r>
              <a:rPr lang="en-GB" dirty="0" err="1"/>
              <a:t>Inst_N_D_H,txt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 : number 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 : # Destinations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 : # Trucks</a:t>
            </a:r>
          </a:p>
          <a:p>
            <a:r>
              <a:rPr lang="en-GB" dirty="0"/>
              <a:t>Each file contains information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 : number of docks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 : capacity of trucks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C_e</a:t>
            </a:r>
            <a:r>
              <a:rPr lang="en-GB" dirty="0"/>
              <a:t> : Energy cost/1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C_dt</a:t>
            </a:r>
            <a:r>
              <a:rPr lang="en-GB" dirty="0"/>
              <a:t> : cost of each truck for destination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 : vertical length of cross dock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 : length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 : positions of the </a:t>
            </a:r>
            <a:r>
              <a:rPr lang="en-GB" dirty="0" err="1"/>
              <a:t>Pi_containers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 : Positions of the trucks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 : matrix (Destination X container)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082045F-FF41-4124-9E4D-81875A4A3449}"/>
              </a:ext>
            </a:extLst>
          </p:cNvPr>
          <p:cNvSpPr txBox="1"/>
          <p:nvPr/>
        </p:nvSpPr>
        <p:spPr>
          <a:xfrm>
            <a:off x="525438" y="8173745"/>
            <a:ext cx="926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each file we extract (N, D, H, K, Q, </a:t>
            </a:r>
            <a:r>
              <a:rPr lang="en-GB" dirty="0" err="1"/>
              <a:t>C_e</a:t>
            </a:r>
            <a:r>
              <a:rPr lang="en-GB" dirty="0"/>
              <a:t>, </a:t>
            </a:r>
            <a:r>
              <a:rPr lang="en-GB" dirty="0" err="1"/>
              <a:t>C_dt</a:t>
            </a:r>
            <a:r>
              <a:rPr lang="en-GB" dirty="0"/>
              <a:t>, L, P, R, G)</a:t>
            </a:r>
          </a:p>
        </p:txBody>
      </p:sp>
    </p:spTree>
    <p:extLst>
      <p:ext uri="{BB962C8B-B14F-4D97-AF65-F5344CB8AC3E}">
        <p14:creationId xmlns:p14="http://schemas.microsoft.com/office/powerpoint/2010/main" val="222141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49009" y="2114720"/>
            <a:ext cx="3538791" cy="563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3630859"/>
            <a:ext cx="36398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parameters (first run)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0" y="3353782"/>
            <a:ext cx="27216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parameters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502" y="4036624"/>
            <a:ext cx="8370564" cy="258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 lang="en-GB" noProof="0" dirty="0"/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Number_generations:10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Population_size:10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Mutation_rate:0.03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Crossover_rate:0.9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Ratio_binpacking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7191" y="4358981"/>
            <a:ext cx="850080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ClusterTech3E  setup 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Data :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Chargui’s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benchmark “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Benchmark_instances_set_for_sustainability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(2019)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Time limits [300 s, 600 s, 7200(2h) s]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License : Free academic license, version 12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66AF395-76F9-CC26-613D-EB5BD6796A1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6DC5CE5-4DA4-6C0E-5228-9413B8B21A3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B758FC-5CB0-4A07-9AE8-62B433FBC610}"/>
              </a:ext>
            </a:extLst>
          </p:cNvPr>
          <p:cNvSpPr txBox="1"/>
          <p:nvPr/>
        </p:nvSpPr>
        <p:spPr>
          <a:xfrm>
            <a:off x="6044045" y="2534745"/>
            <a:ext cx="5444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Benchmark_instances_set_for_Sustainability_2019,zip</a:t>
            </a:r>
            <a:endParaRPr lang="en-GB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502AAD-0FC8-4B81-A053-5B990BE2F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94" y="1488656"/>
            <a:ext cx="1142695" cy="11426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49009" y="2114720"/>
            <a:ext cx="4757991" cy="55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Computational setup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66AF395-76F9-CC26-613D-EB5BD6796A1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6DC5CE5-4DA4-6C0E-5228-9413B8B21A3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62F8F4-307D-4A3A-8FB0-945DB4CDCEB2}"/>
              </a:ext>
            </a:extLst>
          </p:cNvPr>
          <p:cNvSpPr txBox="1"/>
          <p:nvPr/>
        </p:nvSpPr>
        <p:spPr>
          <a:xfrm>
            <a:off x="259773" y="30542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Computational cluster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0B745B-DE87-4153-AA2A-1F6CBA685382}"/>
              </a:ext>
            </a:extLst>
          </p:cNvPr>
          <p:cNvSpPr txBox="1"/>
          <p:nvPr/>
        </p:nvSpPr>
        <p:spPr>
          <a:xfrm>
            <a:off x="914400" y="394790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32 large instances , complicated calculations lead high computational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Mixed Integer models and iterative algorithms require significant CPU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HPE : faster, scalable and high computational power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86794D-9177-4127-B15F-5C51D5C7288C}"/>
              </a:ext>
            </a:extLst>
          </p:cNvPr>
          <p:cNvSpPr txBox="1"/>
          <p:nvPr/>
        </p:nvSpPr>
        <p:spPr>
          <a:xfrm>
            <a:off x="2093521" y="6579038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HPE 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 : Tech3E (LGI2A _ Université </a:t>
            </a:r>
            <a:r>
              <a:rPr lang="en-GB" dirty="0" err="1"/>
              <a:t>d’Artois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: </a:t>
            </a:r>
            <a:r>
              <a:rPr lang="en-GB" dirty="0" err="1"/>
              <a:t>Slurm</a:t>
            </a:r>
            <a:r>
              <a:rPr lang="en-GB" dirty="0"/>
              <a:t> </a:t>
            </a:r>
            <a:r>
              <a:rPr lang="en-GB" dirty="0" err="1"/>
              <a:t>Worload</a:t>
            </a:r>
            <a:r>
              <a:rPr lang="en-GB" dirty="0"/>
              <a:t> manager,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Usage : Batch execution of large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 : https://www.hpe.com/emea_europe/en/hpe-proliant-dl385-gen11.html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DB8E656-0180-4221-81BA-04A7AF58B473}"/>
              </a:ext>
            </a:extLst>
          </p:cNvPr>
          <p:cNvSpPr txBox="1"/>
          <p:nvPr/>
        </p:nvSpPr>
        <p:spPr>
          <a:xfrm>
            <a:off x="10515600" y="6579038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HPE 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CPU : </a:t>
            </a:r>
            <a:r>
              <a:rPr lang="fr-FR" dirty="0"/>
              <a:t>2 x AMD EPYC 9224 CPU , 24 </a:t>
            </a:r>
            <a:r>
              <a:rPr lang="fr-FR" dirty="0" err="1"/>
              <a:t>cores</a:t>
            </a:r>
            <a:r>
              <a:rPr lang="fr-FR" dirty="0"/>
              <a:t> , 2 threads per </a:t>
            </a:r>
            <a:r>
              <a:rPr lang="fr-FR" dirty="0" err="1"/>
              <a:t>core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Memory : 640 Go theory, 629 Go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 : https://www.amd.com/en/products/processors/server/epyc/4th-generation-9004-and-8004-series/amd-epyc-9224.html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30A47E8-45DE-47EA-9D2F-ADF98EC11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0" y="1907637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8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/>
          <p:nvPr/>
        </p:nvGraphicFramePr>
        <p:xfrm>
          <a:off x="7441602" y="1148317"/>
          <a:ext cx="8531670" cy="958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3" imgW="10439400" imgH="11493500" progId="Excel.Sheet.12">
                  <p:embed/>
                </p:oleObj>
              </mc:Choice>
              <mc:Fallback>
                <p:oleObj name="Worksheet" r:id="rId3" imgW="10439400" imgH="1149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1602" y="1148317"/>
                        <a:ext cx="8531670" cy="958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0822" y="2711408"/>
            <a:ext cx="7330780" cy="551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Clear improvement of the results for the GA.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Main changes:</a:t>
            </a:r>
          </a:p>
          <a:p>
            <a:pPr marL="518307" lvl="1" indent="-259153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Gap =0, for 7 instances, GA scored exactly as 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solver</a:t>
            </a:r>
          </a:p>
          <a:p>
            <a:pPr marL="518307" lvl="1" indent="-259153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The GA achieves high-quality solutions, very close to the optimal objective (average gap ≈ 0.5 to 2.22%).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518307" lvl="1" indent="-259153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solver achieves the optimal solutions , but at the cost of execution time,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especialy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for bigger instances.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algn="l">
              <a:lnSpc>
                <a:spcPts val="3360"/>
              </a:lnSpc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87600" y="4076700"/>
            <a:ext cx="34577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GA vs </a:t>
            </a:r>
            <a:r>
              <a:rPr lang="en-GB" sz="3300" noProof="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method_exact</a:t>
            </a:r>
            <a:endParaRPr lang="en-GB" sz="3300" noProof="0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62A3-CEF6-DE7E-5BE8-799FBFE6310B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DE95C-DFCA-78CA-C1D9-EDD8AD9E20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F7E1F62-6128-96FB-4158-674FF753455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54419-4AB5-CDC9-329D-EFD4F1087F7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82732C3-C9EC-08E7-7579-56C7AD019927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D0921E5-F8C3-3563-26A5-E4B1387056A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27C2F40-E712-3852-E34F-773CA45F632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C94B9E2-7600-B04F-1CC1-95A01EA46B1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043060A2-C9E0-4C76-80B8-F187C5BCF08D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58" y="172500"/>
            <a:ext cx="9366269" cy="1103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5600" y="2552700"/>
            <a:ext cx="375180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cost comparison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66AB6-CA3E-014E-C550-7532E5C99614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E15A2-6F61-918D-DD50-4D0A80961F6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7B14A59E-B5BB-D41C-BCC9-B943217FB68B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58A0E-C01D-ED87-3380-64DF6D8BD2C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786112A-8072-AAFC-02E4-C8B7B0C6A358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8E2EB09-18D7-0EED-4914-6CBD1F46ED6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63C4FF75-B120-E727-DF1B-284064DD841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75921890-8A1B-8F92-FB52-70E98A02ADF7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628C549-D000-B50F-1A85-138E5916B0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15464752" cy="109337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68400" y="2324100"/>
            <a:ext cx="42523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Computational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D000D-816E-3190-2A90-DE2DBF7B07D7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B158FCF2-08AE-946E-F991-CDBBB70E02A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10AEA75-4C05-7671-0140-49EB924568E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90" y="97546"/>
            <a:ext cx="12609251" cy="116576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40000" y="2933700"/>
            <a:ext cx="126547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812B-4A61-8169-0DFC-D8A7E68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035C-056E-3B12-39D9-8786E969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B947C-D0AE-5E76-DA7F-96BC00078CA4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A4D13-C71D-6A1B-E17E-BC6D8E80173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69D3E3E-B199-543F-B602-3702CC6B83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632DF-3477-20EE-007D-57F09581B3A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3B0021BA-860C-8378-CEBC-22332570BBB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D97D9A5-8FA8-3D50-22C1-494963662F2E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AA63569-412D-0030-55C9-20388BCEC1E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08047B97-F216-F29A-0B79-D5F8B50BDB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1A91126-76CE-25E1-3B07-4552593AE6ED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534647" cy="6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669CC06-1D16-918C-81D8-96ADEB30ADD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7" y="2095500"/>
            <a:ext cx="10714843" cy="632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44780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19" y="199853"/>
            <a:ext cx="12437818" cy="97214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858" y="1499652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59" y="4190795"/>
            <a:ext cx="7369246" cy="1575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457" y="1721536"/>
            <a:ext cx="7629642" cy="1618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858" y="4009670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858" y="7348237"/>
            <a:ext cx="6023776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truck cost for 2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higher values of truck cost for 2 author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rest of the instances, the values are equal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346" y="6719588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6454" y="8883650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truck cost F1 calculated by GA and truck cost F1 calculated by heuristics (h1) and (h2) in benchmark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5981700"/>
            <a:ext cx="5182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Truck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3C7764-9406-D2A1-69BF-D8141C2D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66925E-C18F-64BA-9591-6A9F6DF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7006E-5F3D-29EA-698F-80796A62E87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322AA3-0197-82A5-868F-A5E23FE036C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387C212-8219-53EC-C725-5EB93D82C43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DE704-2D8E-9ABD-179E-BDADFC655F2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30C0BDE-5A5D-2E96-4BF8-D41529416DF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ED58E703-1B45-D8E1-F400-20534F52304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7125F99-F60B-0BEF-0F66-54EB84D9F811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9A528B9-ED86-49B6-0408-77C61C7A1D7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1F9E5D8-D14A-C1E2-3EA4-6390F33C39AF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23" y="1064168"/>
            <a:ext cx="13480022" cy="86860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13478" y="8556626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energy cost F2 calculated by GA and energy cost F2 calculated by heuristics (h1) and (h2) in benchmark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38253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296" y="4520716"/>
            <a:ext cx="7473404" cy="15927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8315" y="2060137"/>
            <a:ext cx="7629642" cy="16188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348272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686838"/>
            <a:ext cx="6023776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energy cost for approximately 21 instances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488" y="7058189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1638300"/>
            <a:ext cx="539192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Energy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A8B4E6-D3D6-68E7-D6EB-915990F8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CA7260-742A-4CE6-0330-1A9123DB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D2BE8-E675-26C7-0606-E70B98278798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210-8E32-EBE3-0FB3-0935629B734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5F9B7AF-BE0E-8414-84DF-5D2917CC6F91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5180D-817F-257B-F6FD-344F10FA5C7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CF141B7-7555-EB56-6B33-F9A706FD5F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6D4D110A-7C1E-4639-E67C-D37DE02E0CD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393EFA01-8D74-D668-724C-C475FF4C6390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1176D09F-2316-5578-A74F-56D2B088DABF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ECC7B42-328C-BD14-E6B1-CC2E6E45FB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/>
        </p:nvGraphicFramePr>
        <p:xfrm>
          <a:off x="2669268" y="3173175"/>
          <a:ext cx="18288000" cy="315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Worksheet" r:id="rId3" imgW="21945600" imgH="6807200" progId="Excel.Sheet.12">
                  <p:embed/>
                </p:oleObj>
              </mc:Choice>
              <mc:Fallback>
                <p:oleObj name="Worksheet" r:id="rId3" imgW="21945600" imgH="680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9268" y="3173175"/>
                        <a:ext cx="18288000" cy="3151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788904" y="1682616"/>
            <a:ext cx="827975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GA vs </a:t>
            </a:r>
            <a:r>
              <a:rPr lang="en-GB" sz="3300" noProof="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method_exact_after</a:t>
            </a: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( Unfeasible and hard 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167103"/>
            <a:ext cx="14763886" cy="250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Unsolved instances: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Time limit = 300 s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 instances have been stopped by </a:t>
            </a: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time limit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 instance was found </a:t>
            </a: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Suspect cause: Instances too large for the model to solve</a:t>
            </a:r>
          </a:p>
          <a:p>
            <a:pPr algn="l">
              <a:lnSpc>
                <a:spcPts val="3360"/>
              </a:lnSpc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85109" y="1714500"/>
            <a:ext cx="4880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cost comparison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6A957-200B-2249-3D7D-F69C11224C15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2D3CE57-8818-2B43-4219-AB3A194FE8B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A77E6C8-0DE0-6C3C-E183-B17871DADE15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77000" y="4533900"/>
            <a:ext cx="2384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Model’s limits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10994"/>
            <a:ext cx="474434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32 total </a:t>
            </a:r>
            <a:r>
              <a:rPr lang="en-GB" sz="2000" noProof="0" dirty="0" err="1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benchmarck</a:t>
            </a: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instances</a:t>
            </a:r>
          </a:p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25 instances found optimal solutions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6 marked “hard” instances.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1 instance marked Unfeasible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7499" y="2079051"/>
            <a:ext cx="7785770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evaluate the difficulty of the model, we measure for every instance configuration the proportion of runs considered “hard”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GB" sz="2100" noProof="0" dirty="0">
              <a:solidFill>
                <a:srgbClr val="000000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187885"/>
            <a:ext cx="4383536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“hard” is defined as :</a:t>
            </a:r>
          </a:p>
          <a:p>
            <a:pPr marL="453396" lvl="1" indent="-226698" algn="ctr">
              <a:lnSpc>
                <a:spcPts val="2940"/>
              </a:lnSpc>
              <a:buFont typeface="Arial"/>
              <a:buChar char="•"/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Termination due to time limit or </a:t>
            </a: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GB" sz="2100" noProof="0" dirty="0" err="1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MIPgap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&gt; 5% 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19866"/>
              </p:ext>
            </p:extLst>
          </p:nvPr>
        </p:nvGraphicFramePr>
        <p:xfrm>
          <a:off x="9799528" y="1148317"/>
          <a:ext cx="7234581" cy="9234117"/>
        </p:xfrm>
        <a:graphic>
          <a:graphicData uri="http://schemas.openxmlformats.org/drawingml/2006/table">
            <a:tbl>
              <a:tblPr/>
              <a:tblGrid>
                <a:gridCol w="1381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831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#Trucks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#Containers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%hard instance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Observation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#Destinations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9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4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4-5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6-8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768">
                <a:tc row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9-10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9300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11-12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Optimal solutions are obtained, but with higher computation times.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2360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11-12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33%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One out of three instances reaches the time limit.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08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100%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difficult (systematic time limit).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 &amp; 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612"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GB" sz="1100" noProof="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67%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Two out of three instances are difficult.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 &amp; 15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671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Unfeasible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Unfeasible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57B1F-0DF7-5CE9-75ED-D14DB583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72C28-6BDE-27FC-0C60-00BF8E32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35636-3217-CE09-7992-A4F593B3D6F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8BCED-085A-9B58-971B-D0ACE47BF1F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081B98CE-4C89-10E7-69CB-E3B2753F1155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C0244-D837-7971-FAC5-3133C12C3F0A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6601C066-C89E-0497-BFFD-4677AB3E532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A34D11F6-C4AB-9C25-E09E-3D270B52EB0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E6E770B5-769E-177E-07B7-AC2505EECF9A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3ECFE09-299C-6405-9DBB-C6A881705A0F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D796621-2A74-A175-1AB1-3F78F7091D9E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Conclusions and discussion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C3B51-E22D-D44D-DC26-6AD7B193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44611-B111-F854-C5E1-9C56AAE1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44</a:t>
            </a:fld>
            <a:endParaRPr lang="en-GB" noProof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5800" y="2095500"/>
            <a:ext cx="9626832" cy="74875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062041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0848278" y="653096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1790700"/>
            <a:ext cx="5286657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9523" y="1654299"/>
            <a:ext cx="145018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9523" y="3962259"/>
            <a:ext cx="206692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9523" y="6589113"/>
            <a:ext cx="3941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2536133"/>
            <a:ext cx="654766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4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trucks and 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4754739"/>
            <a:ext cx="6524485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Starting from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12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approximately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33%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7-15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67%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destinations; the instance is </a:t>
            </a:r>
            <a:r>
              <a:rPr lang="en-GB" sz="2100" noProof="0" dirty="0">
                <a:solidFill>
                  <a:srgbClr val="FF3131"/>
                </a:solidFill>
                <a:latin typeface="Inter 2"/>
                <a:ea typeface="Inter 2"/>
                <a:cs typeface="Inter 2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2100" noProof="0" dirty="0">
              <a:solidFill>
                <a:srgbClr val="FF3131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673127" y="6518399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1886889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3526595" y="4171718"/>
            <a:ext cx="2279911" cy="2489521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3947474" y="37382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765503" y="167288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742327" y="390661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742327" y="6524189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TextBox 26"/>
          <p:cNvSpPr txBox="1"/>
          <p:nvPr/>
        </p:nvSpPr>
        <p:spPr>
          <a:xfrm>
            <a:off x="7467600" y="3238500"/>
            <a:ext cx="2384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Model’s limits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9771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&amp; key  improvements &amp;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2169" y="5260509"/>
            <a:ext cx="15312994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GB" sz="25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The results are still being stabilized, but the observed trends indicate that GA can provide a quick alternative, especially for large instances.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5800" y="1983909"/>
            <a:ext cx="78644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instances-&gt;GA faster-&gt; Lose precision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5800" y="4588044"/>
            <a:ext cx="16230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Tradeoff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(Optimal solutions, and Running time)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5800" y="390605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Solution representation plays a big role in the effectiveness of the genetic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800" y="2665899"/>
            <a:ext cx="114683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</a:t>
            </a: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Exact_methode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found optimal-&gt; bigger time execution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684" y="6273334"/>
            <a:ext cx="16899717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Experiment with other genetic operations, fitness </a:t>
            </a:r>
            <a:r>
              <a:rPr lang="en-GB" sz="27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sharing,random</a:t>
            </a: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immigration, other combinations of crossover, ...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Move to Multi-Objective GA (NSGA-II)(Use NSGA-II to generate a Pareto front of best compromises)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Parameter tuning: population size, crossover rate, mutation rate, elitism.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Explore hybridized metaheuristics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800" y="322406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Initial initialization plays a big role on the quality of the GA solutions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46</a:t>
            </a:fld>
            <a:endParaRPr lang="en-GB" noProof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203F-9352-689A-BC21-19D9DD41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D05F837-B468-A38E-62A1-5527AD2AC319}"/>
              </a:ext>
            </a:extLst>
          </p:cNvPr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7F468B8-D82C-FBE0-1CF5-98A4C758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9E4E46-0449-22E4-ADF7-40CFFA3F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63E3F2-C270-46CF-A81B-964D9A651218}"/>
              </a:ext>
            </a:extLst>
          </p:cNvPr>
          <p:cNvSpPr txBox="1"/>
          <p:nvPr/>
        </p:nvSpPr>
        <p:spPr>
          <a:xfrm>
            <a:off x="762000" y="2019300"/>
            <a:ext cx="1539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 : </a:t>
            </a:r>
            <a:r>
              <a:rPr lang="fr-FR" dirty="0" err="1"/>
              <a:t>Tran</a:t>
            </a:r>
            <a:r>
              <a:rPr lang="fr-FR" dirty="0"/>
              <a:t>-Dang et al , (2021)</a:t>
            </a:r>
          </a:p>
          <a:p>
            <a:r>
              <a:rPr lang="fr-FR" dirty="0"/>
              <a:t>[2] : </a:t>
            </a:r>
            <a:r>
              <a:rPr lang="fr-FR" dirty="0" err="1"/>
              <a:t>Chargui</a:t>
            </a:r>
            <a:r>
              <a:rPr lang="fr-FR" dirty="0"/>
              <a:t> et al , (2019)</a:t>
            </a:r>
          </a:p>
          <a:p>
            <a:r>
              <a:rPr lang="fr-FR" dirty="0"/>
              <a:t>[3] : https://www.researchgate.net/publication/348784305_Benchmark_instances_set_for_Sustainability_2019zip?_tp=eyJjb250ZXh0Ijp7ImZpcnN0UGFnZSI6ImhvbWUiLCJwYWdlIjoicHVibGljYXRpb24iLCJwcmV2aW91c1BhZ2UiOiJzZWFyY2giLCJwb3NpdGlvbiI6InBhZ2VDb250ZW50In19</a:t>
            </a:r>
          </a:p>
        </p:txBody>
      </p:sp>
    </p:spTree>
    <p:extLst>
      <p:ext uri="{BB962C8B-B14F-4D97-AF65-F5344CB8AC3E}">
        <p14:creationId xmlns:p14="http://schemas.microsoft.com/office/powerpoint/2010/main" val="347916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2EC8-25B9-7953-8F70-BFB6D58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48</a:t>
            </a:fld>
            <a:endParaRPr lang="en-GB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47800" y="6134100"/>
            <a:ext cx="682440" cy="15778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49F8355-EFCF-76EA-FD5D-17C84879A7E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3FF4D-F8AE-ABA1-C110-B0B02DEF7BD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8EF106A-8570-AB9F-66DB-E85A840C002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4AB17A0F-733D-D9D2-CE17-FF280C788634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525F57-F1D1-8675-1D24-77CFFE291804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B955A-DC34-5F68-9D1F-EC7CC6FF24E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A526687-AA8C-C7CE-69BA-2822593C994C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7C106E8-D5B2-817E-6BCB-4C810F0D2DE2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</a:t>
            </a: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work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Inter 1" panose="020B0604020202020204" charset="0"/>
                <a:ea typeface="Inter 1" panose="020B0604020202020204" charset="0"/>
              </a:rPr>
              <a:t>Cost</a:t>
            </a:r>
            <a:endParaRPr lang="en-GB" sz="2000" b="1" dirty="0">
              <a:latin typeface="Inter 1" panose="020B0604020202020204" charset="0"/>
              <a:ea typeface="Inter 1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1447800" y="6134100"/>
            <a:ext cx="682440" cy="15778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241301-626A-8C13-4C9A-0F7438F7C35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BC90D-D845-098D-B888-A4031979B8F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A0088E-67DA-3918-844F-979F0F8FD799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FC1C586-BEB4-7473-B30A-5F42BB9EAED2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92D81D5-BBA4-D5F8-C219-BBD303E6E8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C436-E062-B7CC-6C9E-A63E26B9E35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1414B567-30F9-4D9D-4CCA-BD2D86237C87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477AE92-AA7E-DA13-1A86-5270608EE975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searchalgo</a:t>
            </a:r>
            <a:endParaRPr lang="fr-FR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9BCC8-8463-1252-BDCA-A5FBC9F3F82C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5E1DD3C-BA25-A447-6E12-1AE82920935D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D7493C7-23E6-6612-6839-DDA574FCD22B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099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276600" y="34671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352800" y="4838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577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352800" y="62865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352800" y="77343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293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2771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-152400" y="4381500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6C7AB2F-C517-507E-92DC-269875427F74}"/>
              </a:ext>
            </a:extLst>
          </p:cNvPr>
          <p:cNvSpPr txBox="1"/>
          <p:nvPr/>
        </p:nvSpPr>
        <p:spPr>
          <a:xfrm>
            <a:off x="124206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sym typeface="Anton"/>
              </a:rPr>
              <a:t>Why GA ?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F068A6F-DB7F-14C5-D4EC-46F7543632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  <a:endParaRPr lang="en-GB" sz="2400" noProof="0" dirty="0">
              <a:solidFill>
                <a:schemeClr val="bg1">
                  <a:lumMod val="9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2419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Article Name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TS(SA))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</a:t>
                      </a:r>
                      <a:r>
                        <a:rPr lang="en-GB" sz="1800" noProof="0" dirty="0" err="1">
                          <a:effectLst/>
                        </a:rPr>
                        <a:t>consuption</a:t>
                      </a:r>
                      <a:endParaRPr lang="en-GB" sz="1800" noProof="0" dirty="0">
                        <a:effectLst/>
                      </a:endParaRP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003EE8D-E90B-B613-51C9-AF43D421EC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77463" y="3238498"/>
            <a:ext cx="15259863" cy="7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07C4A-59C7-5ED5-35AD-6EA091CB8B6D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Genetic Algorithm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D1A07-60CB-F7D7-C3E2-39495AAC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1DE2E-FC62-9118-374D-61A682CF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5045</Words>
  <Application>Microsoft Office PowerPoint</Application>
  <PresentationFormat>Personnalisé</PresentationFormat>
  <Paragraphs>1091</Paragraphs>
  <Slides>48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69" baseType="lpstr">
      <vt:lpstr>Arimo</vt:lpstr>
      <vt:lpstr>Cambria Math</vt:lpstr>
      <vt:lpstr>Calibri</vt:lpstr>
      <vt:lpstr>Aptos Display</vt:lpstr>
      <vt:lpstr>Consolas</vt:lpstr>
      <vt:lpstr>Inter 2 Bold</vt:lpstr>
      <vt:lpstr>Arial</vt:lpstr>
      <vt:lpstr>Inter 1 Bold</vt:lpstr>
      <vt:lpstr>Anton</vt:lpstr>
      <vt:lpstr>Aptos</vt:lpstr>
      <vt:lpstr>Open Sans</vt:lpstr>
      <vt:lpstr>Calibri Light</vt:lpstr>
      <vt:lpstr>Inter 1 Medium</vt:lpstr>
      <vt:lpstr>Give You Glory</vt:lpstr>
      <vt:lpstr>Inter 2</vt:lpstr>
      <vt:lpstr>Inter 1</vt:lpstr>
      <vt:lpstr>Wingdings</vt:lpstr>
      <vt:lpstr>Open Sans Bold</vt:lpstr>
      <vt:lpstr>Custom Design</vt:lpstr>
      <vt:lpstr>Retrospect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dc:creator>Taieb</dc:creator>
  <cp:lastModifiedBy>Taieb</cp:lastModifiedBy>
  <cp:revision>76</cp:revision>
  <dcterms:created xsi:type="dcterms:W3CDTF">2006-08-16T00:00:00Z</dcterms:created>
  <dcterms:modified xsi:type="dcterms:W3CDTF">2025-12-16T15:55:22Z</dcterms:modified>
  <dc:identifier>DAG6QOOhEjs</dc:identifier>
</cp:coreProperties>
</file>